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4228" r:id="rId2"/>
    <p:sldMasterId id="2147484252" r:id="rId3"/>
    <p:sldMasterId id="2147484264" r:id="rId4"/>
    <p:sldMasterId id="2147484312" r:id="rId5"/>
    <p:sldMasterId id="2147484324" r:id="rId6"/>
    <p:sldMasterId id="2147485107" r:id="rId7"/>
    <p:sldMasterId id="2147485121" r:id="rId8"/>
    <p:sldMasterId id="2147485133" r:id="rId9"/>
    <p:sldMasterId id="2147485157" r:id="rId10"/>
  </p:sldMasterIdLst>
  <p:notesMasterIdLst>
    <p:notesMasterId r:id="rId49"/>
  </p:notesMasterIdLst>
  <p:handoutMasterIdLst>
    <p:handoutMasterId r:id="rId50"/>
  </p:handoutMasterIdLst>
  <p:sldIdLst>
    <p:sldId id="790" r:id="rId11"/>
    <p:sldId id="813" r:id="rId12"/>
    <p:sldId id="814" r:id="rId13"/>
    <p:sldId id="819" r:id="rId14"/>
    <p:sldId id="644" r:id="rId15"/>
    <p:sldId id="820" r:id="rId16"/>
    <p:sldId id="821" r:id="rId17"/>
    <p:sldId id="822" r:id="rId18"/>
    <p:sldId id="823" r:id="rId19"/>
    <p:sldId id="817" r:id="rId20"/>
    <p:sldId id="818" r:id="rId21"/>
    <p:sldId id="826" r:id="rId22"/>
    <p:sldId id="827" r:id="rId23"/>
    <p:sldId id="824" r:id="rId24"/>
    <p:sldId id="825" r:id="rId25"/>
    <p:sldId id="839" r:id="rId26"/>
    <p:sldId id="840" r:id="rId27"/>
    <p:sldId id="828" r:id="rId28"/>
    <p:sldId id="833" r:id="rId29"/>
    <p:sldId id="829" r:id="rId30"/>
    <p:sldId id="830" r:id="rId31"/>
    <p:sldId id="841" r:id="rId32"/>
    <p:sldId id="831" r:id="rId33"/>
    <p:sldId id="834" r:id="rId34"/>
    <p:sldId id="648" r:id="rId35"/>
    <p:sldId id="837" r:id="rId36"/>
    <p:sldId id="868" r:id="rId37"/>
    <p:sldId id="869" r:id="rId38"/>
    <p:sldId id="870" r:id="rId39"/>
    <p:sldId id="842" r:id="rId40"/>
    <p:sldId id="832" r:id="rId41"/>
    <p:sldId id="866" r:id="rId42"/>
    <p:sldId id="867" r:id="rId43"/>
    <p:sldId id="872" r:id="rId44"/>
    <p:sldId id="873" r:id="rId45"/>
    <p:sldId id="874" r:id="rId46"/>
    <p:sldId id="794" r:id="rId47"/>
    <p:sldId id="87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FF6600"/>
    <a:srgbClr val="800000"/>
    <a:srgbClr val="009900"/>
    <a:srgbClr val="0000FF"/>
    <a:srgbClr val="66FF66"/>
    <a:srgbClr val="CCFFFF"/>
    <a:srgbClr val="FFFFCC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>
    <p:restoredLeft sz="20221" autoAdjust="0"/>
    <p:restoredTop sz="92604" autoAdjust="0"/>
  </p:normalViewPr>
  <p:slideViewPr>
    <p:cSldViewPr>
      <p:cViewPr>
        <p:scale>
          <a:sx n="110" d="100"/>
          <a:sy n="110" d="100"/>
        </p:scale>
        <p:origin x="-65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3076F-420F-4BB9-9A3E-BB0749D9E9FD}" type="datetimeFigureOut">
              <a:rPr lang="en-CA" smtClean="0"/>
              <a:pPr/>
              <a:t>17/04/2013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D0F04-E0E0-454F-902A-75CAF3E131B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6260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2B19D4-65BD-4C41-8C43-232174D536F8}" type="datetimeFigureOut">
              <a:rPr lang="zh-CN" altLang="en-US" smtClean="0"/>
              <a:pPr>
                <a:defRPr/>
              </a:pPr>
              <a:t>2013/4/17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716554-6F78-4065-94F0-DADAC10C63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44421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ADFE7-DD3F-4B29-8323-C45F6EEB694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CB752-0D30-449F-A690-2370C60E1ECA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smtClean="0">
                <a:solidFill>
                  <a:prstClr val="black"/>
                </a:solidFill>
              </a:rPr>
              <a:t>Formation of Self in Individual</a:t>
            </a:r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ADFE7-DD3F-4B29-8323-C45F6EEB694C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CB752-0D30-449F-A690-2370C60E1EC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CB752-0D30-449F-A690-2370C60E1EC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42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681A80-A1D3-4018-9412-3C6663F91C80}" type="slidenum">
              <a:rPr lang="en-CA">
                <a:solidFill>
                  <a:srgbClr val="000000"/>
                </a:solidFill>
              </a:rPr>
              <a:pPr/>
              <a:t>16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44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17A06-16F5-4F27-A8A3-020F60DEE1F9}" type="slidenum">
              <a:rPr lang="en-CA">
                <a:solidFill>
                  <a:srgbClr val="000000"/>
                </a:solidFill>
              </a:rPr>
              <a:pPr/>
              <a:t>17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10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200EA0-498D-4E58-A7FF-A1E69D0CA30C}" type="slidenum">
              <a:rPr lang="en-CA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/>
              <a:t>18</a:t>
            </a:fld>
            <a:endParaRPr lang="en-CA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CC8CE7-C7EC-4878-B5DB-2EF95027EA58}" type="slidenum">
              <a:rPr lang="en-CA">
                <a:solidFill>
                  <a:srgbClr val="000000"/>
                </a:solidFill>
              </a:rPr>
              <a:pPr/>
              <a:t>19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1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BC2198-FA7B-4C77-8DBB-48EAFDE5991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/>
          </a:p>
        </p:txBody>
      </p:sp>
      <p:sp>
        <p:nvSpPr>
          <p:cNvPr id="32154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/>
              <a:t>Formation of Self in Individual</a:t>
            </a:r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96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37743-3A3D-4FD8-9CAA-7BE3D5AAEC40}" type="slidenum">
              <a:rPr lang="en-CA">
                <a:solidFill>
                  <a:srgbClr val="000000"/>
                </a:solidFill>
              </a:rPr>
              <a:pPr/>
              <a:t>20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98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994081-141F-4802-91F7-713B75ECC8B2}" type="slidenum">
              <a:rPr lang="en-CA">
                <a:solidFill>
                  <a:srgbClr val="000000"/>
                </a:solidFill>
              </a:rPr>
              <a:pPr/>
              <a:t>21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46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06BCB-4B65-4469-92A1-75FE78A8AEB0}" type="slidenum">
              <a:rPr lang="en-CA">
                <a:solidFill>
                  <a:srgbClr val="000000"/>
                </a:solidFill>
              </a:rPr>
              <a:pPr/>
              <a:t>22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CC8CE7-C7EC-4878-B5DB-2EF95027EA58}" type="slidenum">
              <a:rPr lang="en-CA">
                <a:solidFill>
                  <a:srgbClr val="000000"/>
                </a:solidFill>
              </a:rPr>
              <a:pPr/>
              <a:t>23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15022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2C40C4-6FC8-45D7-AA79-88B50D7BF30A}" type="slidenum">
              <a:rPr lang="en-CA" sz="1200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lang="en-C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B31C7-87B9-4239-ABC5-5C69B1C54EE3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15022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2C40C4-6FC8-45D7-AA79-88B50D7BF30A}" type="slidenum">
              <a:rPr lang="en-CA" sz="1200">
                <a:solidFill>
                  <a:srgbClr val="000000"/>
                </a:solidFill>
                <a:latin typeface="Calibri" pitchFamily="34" charset="0"/>
              </a:rPr>
              <a:pPr algn="r"/>
              <a:t>27</a:t>
            </a:fld>
            <a:endParaRPr lang="en-C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B31C7-87B9-4239-ABC5-5C69B1C54EE3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3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809B01-55AF-4FBE-9049-5F7EC0271446}" type="slidenum">
              <a:rPr lang="en-C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293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B858EA-D55D-4B12-B9A4-26E29FC9BFDB}" type="slidenum">
              <a:rPr lang="en-CA" sz="1200">
                <a:solidFill>
                  <a:prstClr val="black"/>
                </a:solidFill>
                <a:latin typeface="Calibri" pitchFamily="34" charset="0"/>
              </a:rPr>
              <a:pPr algn="r"/>
              <a:t>30</a:t>
            </a:fld>
            <a:endParaRPr lang="en-CA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02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AF435-8862-4E25-BDFB-D82E0D143151}" type="slidenum">
              <a:rPr lang="en-CA">
                <a:solidFill>
                  <a:srgbClr val="000000"/>
                </a:solidFill>
              </a:rPr>
              <a:pPr/>
              <a:t>31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ADFE7-DD3F-4B29-8323-C45F6EEB694C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1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ADFE7-DD3F-4B29-8323-C45F6EEB694C}" type="slidenum">
              <a:rPr lang="en-CA" smtClean="0"/>
              <a:pPr/>
              <a:t>34</a:t>
            </a:fld>
            <a:endParaRPr lang="en-CA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ADFE7-DD3F-4B29-8323-C45F6EEB694C}" type="slidenum">
              <a:rPr lang="en-CA" smtClean="0"/>
              <a:pPr/>
              <a:t>35</a:t>
            </a:fld>
            <a:endParaRPr lang="en-CA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ADFE7-DD3F-4B29-8323-C45F6EEB694C}" type="slidenum">
              <a:rPr lang="en-CA" smtClean="0"/>
              <a:pPr/>
              <a:t>36</a:t>
            </a:fld>
            <a:endParaRPr lang="en-CA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6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ADFE7-DD3F-4B29-8323-C45F6EEB694C}" type="slidenum">
              <a:rPr lang="en-CA" smtClean="0"/>
              <a:pPr/>
              <a:t>38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CB752-0D30-449F-A690-2370C60E1EC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0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CB752-0D30-449F-A690-2370C60E1ECA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CB752-0D30-449F-A690-2370C60E1ECA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Formation of Self in Individual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CB752-0D30-449F-A690-2370C60E1EC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34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21C1CE-C231-416F-9A2B-AA9B4486003F}" type="slidenum">
              <a:rPr lang="en-C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348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000000"/>
                </a:solidFill>
              </a:rPr>
              <a:t>Evolution of Self in Human and Living Organism</a:t>
            </a:r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F045-CEE5-44FD-AAAC-0DECE16FCF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11AA-5B55-48AD-8CD0-A7C7BD7FB2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6C7A-EC68-4C4E-ACD7-B3198EDE90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C64B-D64B-40A8-9714-6D5CE42E1C6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3DE6-6A88-4126-8A03-4015EF1246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E931-92F2-40FB-8AE8-1B1A5B5CD69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76E0-8888-440A-8E4B-BDCE1128A73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2D76-D626-459F-B04F-EB415D7989D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EA53-5A44-4205-8953-F4ADD19F0A2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20F1-21C6-4E32-9616-E4E3C05D0F3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91E9-9F91-4EF8-83D9-D45A472BB7A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364B-6E0F-458D-A799-0F309CA065A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8A6-484B-4724-B189-506E57BE9B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018A-EFD2-40A9-87FA-BB768E262B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ABAA-EB0A-41FC-8EF0-153789C1B55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CE0345C-84BD-4F1B-8E25-455C9EC9A5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8EB1099E-127F-4FF1-972A-F1A29B4D42F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5AF3D40-228E-4299-A15C-A47A8C39ECC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6C59F04-D704-4C5E-A5CB-A6081F5371A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E3CAB7D-18B4-4662-A28A-D25BDCCF34A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618F30BD-FED6-4370-BE04-EB6231C59FF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690DB64-4818-450D-8E35-90A591D13CB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C7B4CC3D-3285-4BB0-A45C-57EB9A10D11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A2E2-FB5A-4E97-BB9C-246C6CA176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34D935FA-1710-4234-B56E-3C53ED83558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D7850956-28EB-4F17-9428-3188EE8A11B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8755F7A-828E-4CC9-BA37-EA10B2FB01B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B4575F3B-6038-4157-8AC6-51E5781306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2AFA2862-B7B3-41EC-92F0-579BFBBCCB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84E7D4ED-E46E-4F72-AD53-8D69C5953A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29624BF6-E50D-4736-8B22-887C312136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D4E34D8A-17A9-4C41-B4AA-91323C3DB8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B57CE917-0639-4113-8D8B-2E9F257268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603C0091-2415-4352-A607-CAA104992E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1EDC-3949-4B07-9E4F-49FF3C61D2A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C9238340-81FB-4F77-AFBA-9F6A3A1996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49F66DE6-DEC2-468D-8963-A225CD7FF9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fld id="{B485B0CA-3B8A-44A4-B108-6314D7E9F6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4EB3164B-3C7A-45F5-957A-654AE670D3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E44035B1-2A18-49D1-A1D2-5B66196567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E5DDAA7E-341C-46B4-B6F8-E803EE0C4B0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B5D28A5F-15D2-40CE-9005-9351D869A2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6C39FAB9-DB5B-4B96-9861-902881F159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2C2E6F76-0279-4F58-8652-F3F168B27B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56A8D23-49BA-461F-B912-9B75280721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79D3-26BE-49B6-8D46-04D15BF9EB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3AF44C4D-C19A-4D72-BA5A-313B73F6B9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8DAB6DE1-15F3-485E-B897-02CA3E4054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5913EF82-83DE-4949-B6DA-16CFC5AB28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C85342F-C1FE-4C19-9C53-FD0361D898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56D17BD-E5FE-4BCB-AF63-AEA7BFB2F3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BF97644-21B1-457A-8ECD-686C12D35F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B02EE6F2-3E4C-45A4-A7B2-03885810B8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889B0020-4D97-4AA9-889C-6E6CE4BFB3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6B136B09-BD90-4FBF-9AA3-FCB59CB8B8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1A08B81F-CD81-4968-9FD9-86EB32BF2E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D483-E6B5-4EEF-B551-8513EEBDE4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B6B5A207-8D7B-41ED-8CAD-4564330009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299AD8B2-5130-4DD6-A987-36517E136B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637A389E-93E7-49F1-8D56-F0D432CDD6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DFCB9C56-E1B8-487D-996B-9FAD3796E2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E2A514EE-FFE4-4240-A261-E9640C2B19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5672F373-7053-4AA7-96BA-E77D88E96C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11C70C47-DF2D-4DA9-AF12-A6EF711977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16770DF2-E174-4D71-BF2B-7EC6B4E7E8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DD7DD4C1-4338-4B3A-B00F-377E62B825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F9E36C32-FFCC-4CB3-A7B8-46FCE20B86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4FE8-CA82-40EF-865A-FF143E621F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5EFEF20-A01E-49DA-B0E4-B5BFA14EE9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441BD07D-8A19-4E95-996B-DC938F36DD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105BC626-5CB1-474B-A2CB-DBF90B4145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DC60E973-CFF3-4FDB-B08E-A97ACEE225F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246F3B20-E0B8-4FB8-9A9D-D393CA658B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06CCEDC-6298-4E44-A4DD-FBAF853F60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04C2-1566-422F-B115-1E248AC3C1C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849A-2585-4CA8-A41C-B0F5457B706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D516-8D64-497A-A11E-25788CC28B7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5549-2163-492B-84D7-DAED3C19A70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BB4A-0CB7-4638-A3A2-D945B25EBC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80B1-6088-484A-B435-48817D696A2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C17E-4CBA-4C60-81BB-06315A23E3E5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F9FB-F642-491F-9D17-A41A21008F59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3CB5-AAFB-4A56-AC24-DE3024D1E98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CC30-FFBB-40CA-9104-FBB80BC099F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6EA5-E517-4B44-9E98-EF50AB925AC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BF69-5C81-4FC9-AFBF-839793CDCD5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7382-FEA1-4363-BFC4-15FFCBA1CC9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6D5D-0D3F-482E-8E7D-22C743FDEF7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EADE-4E69-44CA-89BE-411753E1990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7671-87F5-4098-BDC5-BD7F580891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C8DD-E64F-425A-947D-A9A9304E5C3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3CCF-82E2-47FB-8E34-00B7D220E6B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2995-2758-4DC5-B93D-5B998FF4B1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2A15-9C76-43B0-9E03-1736A0C937C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5E53-41B5-4DFE-8B4B-524081173A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E16B-C1BC-4565-93AF-26A72C3326B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AD13-3A5C-4112-B6AE-E30FBB9CDA2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B974-5958-41BD-9479-C7253B2230D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488B-F09A-44C8-98D6-15FE15A47B7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528A-4F07-4E39-8313-7C6D8616738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78AE-11A0-430F-9B0C-E721F4FFA5B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0650-2742-42E3-8872-57A80AC1AE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FCBF-07F6-4A6E-8DB7-8CC0616027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3431-1AAF-451B-8BC2-44F6D5201B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E0A3-2E09-4B12-9BF7-CF7A0BF6CD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A09C-6F32-40A6-8CC4-040B260F12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9A73-2692-4C98-B824-25327AE777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69CB-84A4-4555-A2A8-02EA093F98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CFBE-F438-4AEF-A27B-0AFBF012B0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B3E0-A872-4C0F-BFEC-159FDAC15B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117B-BD75-4E30-952F-726AFA4411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nstantia" pitchFamily="18" charset="0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nstantia" pitchFamily="18" charset="0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30F31C7-6482-4C34-B2A6-D881345717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6" r:id="rId2"/>
    <p:sldLayoutId id="2147484695" r:id="rId3"/>
    <p:sldLayoutId id="2147484694" r:id="rId4"/>
    <p:sldLayoutId id="2147484693" r:id="rId5"/>
    <p:sldLayoutId id="2147484692" r:id="rId6"/>
    <p:sldLayoutId id="2147484691" r:id="rId7"/>
    <p:sldLayoutId id="2147484690" r:id="rId8"/>
    <p:sldLayoutId id="2147484689" r:id="rId9"/>
    <p:sldLayoutId id="2147484688" r:id="rId10"/>
    <p:sldLayoutId id="214748468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87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1C32567-AC35-41A0-96B9-38C829115BF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809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070747E-A93F-454E-90AC-DC3FDCFC142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05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55C61A-ED24-4422-94E7-4B045FFCA0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17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53785B-1896-4E07-BE36-7869595971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669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6D03D0B-7287-4404-A4E1-D418FE38D0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7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5581743-3B4F-45B3-AFB5-E6A67838EE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  <a:cs typeface="+mn-cs"/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A9D715-1C8C-48D1-88F6-B3C4F43DE63A}" type="slidenum">
              <a:rPr lang="en-CA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  <p:sldLayoutId id="2147485119" r:id="rId12"/>
    <p:sldLayoutId id="2147485120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97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cs typeface="+mn-cs"/>
              </a:rPr>
              <a:t>March 23 2013</a:t>
            </a:r>
            <a:endParaRPr lang="en-CA" dirty="0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>
                <a:cs typeface="+mn-cs"/>
              </a:rPr>
              <a:t>1st Term R4</a:t>
            </a:r>
            <a:endParaRPr lang="en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773E300-BC43-41CA-8734-E30821828AFF}" type="slidenum">
              <a:rPr lang="en-CA">
                <a:cs typeface="+mn-cs"/>
              </a:rPr>
              <a:pPr>
                <a:defRPr/>
              </a:pPr>
              <a:t>‹#›</a:t>
            </a:fld>
            <a:endParaRPr lang="en-CA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365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cs typeface="+mn-cs"/>
              </a:rPr>
              <a:t>March 23 2013</a:t>
            </a:r>
            <a:endParaRPr lang="en-CA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smtClean="0">
                <a:cs typeface="+mn-cs"/>
              </a:rPr>
              <a:t>1st Term R4</a:t>
            </a:r>
            <a:endParaRPr lang="en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7E87414-B398-4733-A2FC-6DF95D4DD177}" type="slidenum">
              <a:rPr lang="en-CA">
                <a:cs typeface="+mn-cs"/>
              </a:rPr>
              <a:pPr>
                <a:defRPr/>
              </a:pPr>
              <a:t>‹#›</a:t>
            </a:fld>
            <a:endParaRPr lang="en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vl6JBkiHBVF7jM&amp;tbnid=LYaoIbPGTrR51M:&amp;ved=0CAUQjRw&amp;url=http://loosenyourwhitecollar.com/2013/01/28/work-persona-perception-vs-reality/&amp;ei=jXU2UZfoGKGi2gWAy4DwBw&amp;psig=AFQjCNF-fm22w3DZzT-3id70BJAcdVcObQ&amp;ust=136260978552080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a/url?sa=i&amp;rct=j&amp;q=&amp;esrc=s&amp;frm=1&amp;source=images&amp;cd=&amp;cad=rja&amp;docid=V1MSqT_0IJJbnM&amp;tbnid=0Ivhjew5OSzlEM:&amp;ved=0CAUQjRw&amp;url=http://www.christopherstarrmagic.com/theshow.html&amp;ei=PHs2UYPWG_Gk2gXNm4GABQ&amp;psig=AFQjCNHOnfG2nQb51T_l7igKIwnUkegSOQ&amp;ust=1362611254880591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VhLJLG7ug&amp;feature=related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NR=1&amp;v=8z8eb9FmOec&amp;feature=endscre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7.xml"/><Relationship Id="rId4" Type="http://schemas.openxmlformats.org/officeDocument/2006/relationships/hyperlink" Target="http://www.youtube.com/watch?v=PbsbLjZBdr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VhLJLG7ug&amp;feature=related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VhLJLG7ug&amp;feature=relate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solimbic_pathwa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7.xml"/><Relationship Id="rId4" Type="http://schemas.openxmlformats.org/officeDocument/2006/relationships/hyperlink" Target="http://en.wikipedia.org/wiki/Proceedings_of_the_National_Academy_of_Science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CE84-372C-4F87-8179-98F44E2A4AAC}" type="slidenum">
              <a:rPr lang="en-CA"/>
              <a:pPr>
                <a:defRPr/>
              </a:pPr>
              <a:t>1</a:t>
            </a:fld>
            <a:endParaRPr lang="en-CA"/>
          </a:p>
        </p:txBody>
      </p:sp>
      <p:sp>
        <p:nvSpPr>
          <p:cNvPr id="492545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064500" cy="1052513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1E6026"/>
                </a:solidFill>
              </a:rPr>
              <a:t>智覺學苑</a:t>
            </a:r>
            <a:endParaRPr lang="en-CA" sz="6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  <a:solidFill>
            <a:srgbClr val="E5FFFF"/>
          </a:soli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rgbClr val="FF0000"/>
              </a:buClr>
              <a:buFont typeface="Arial" charset="0"/>
              <a:buNone/>
            </a:pPr>
            <a:r>
              <a:rPr lang="en-CA" sz="5000" b="1" dirty="0" smtClean="0">
                <a:solidFill>
                  <a:srgbClr val="632523"/>
                </a:solidFill>
                <a:latin typeface="Garamond" pitchFamily="18" charset="0"/>
                <a:cs typeface="Times New Roman" pitchFamily="18" charset="0"/>
              </a:rPr>
              <a:t>Buddhism in Modern Language </a:t>
            </a:r>
          </a:p>
          <a:p>
            <a:pPr algn="ctr">
              <a:lnSpc>
                <a:spcPct val="80000"/>
              </a:lnSpc>
              <a:buClr>
                <a:srgbClr val="FF0000"/>
              </a:buClr>
              <a:buFont typeface="Arial" charset="0"/>
              <a:buNone/>
            </a:pPr>
            <a:r>
              <a:rPr lang="en-CA" sz="4000" b="1" dirty="0" smtClean="0">
                <a:solidFill>
                  <a:srgbClr val="632523"/>
                </a:solidFill>
                <a:latin typeface="Garamond" pitchFamily="18" charset="0"/>
                <a:cs typeface="Times New Roman" pitchFamily="18" charset="0"/>
              </a:rPr>
              <a:t>at</a:t>
            </a:r>
          </a:p>
          <a:p>
            <a:pPr algn="ctr">
              <a:lnSpc>
                <a:spcPct val="80000"/>
              </a:lnSpc>
              <a:buClr>
                <a:srgbClr val="FF0000"/>
              </a:buClr>
              <a:buFont typeface="Arial" charset="0"/>
              <a:buNone/>
            </a:pPr>
            <a:r>
              <a:rPr lang="en-CA" sz="7400" dirty="0" smtClean="0">
                <a:solidFill>
                  <a:srgbClr val="632523"/>
                </a:solidFill>
                <a:latin typeface="Garamond" pitchFamily="18" charset="0"/>
                <a:cs typeface="Times New Roman" pitchFamily="18" charset="0"/>
              </a:rPr>
              <a:t>Pho-</a:t>
            </a:r>
            <a:r>
              <a:rPr lang="en-CA" sz="7400" dirty="0" err="1" smtClean="0">
                <a:solidFill>
                  <a:srgbClr val="632523"/>
                </a:solidFill>
                <a:latin typeface="Garamond" pitchFamily="18" charset="0"/>
                <a:cs typeface="Times New Roman" pitchFamily="18" charset="0"/>
              </a:rPr>
              <a:t>Hien</a:t>
            </a:r>
            <a:r>
              <a:rPr lang="en-CA" sz="7400" dirty="0" smtClean="0">
                <a:solidFill>
                  <a:srgbClr val="632523"/>
                </a:solidFill>
                <a:latin typeface="Garamond" pitchFamily="18" charset="0"/>
                <a:cs typeface="Times New Roman" pitchFamily="18" charset="0"/>
              </a:rPr>
              <a:t> Temple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CA" sz="6000" dirty="0" smtClean="0">
                <a:solidFill>
                  <a:srgbClr val="1E6026"/>
                </a:solidFill>
                <a:latin typeface="Times New Roman" pitchFamily="18" charset="0"/>
                <a:cs typeface="Times New Roman" pitchFamily="18" charset="0"/>
              </a:rPr>
              <a:t>Academy of Wisdom &amp; Enlightenment (AWE)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CA" sz="48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www.AWE-edu.com</a:t>
            </a:r>
            <a:endParaRPr lang="en-CA" sz="4800" dirty="0" smtClean="0"/>
          </a:p>
        </p:txBody>
      </p:sp>
      <p:sp>
        <p:nvSpPr>
          <p:cNvPr id="49254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B3D63E9-E025-4065-9245-873ED9E97B67}" type="slidenum">
              <a:rPr lang="en-CA" sz="1200">
                <a:solidFill>
                  <a:srgbClr val="898989"/>
                </a:solidFill>
              </a:rPr>
              <a:pPr algn="r"/>
              <a:t>1</a:t>
            </a:fld>
            <a:endParaRPr lang="en-CA" sz="1200">
              <a:solidFill>
                <a:srgbClr val="898989"/>
              </a:solidFill>
            </a:endParaRPr>
          </a:p>
        </p:txBody>
      </p:sp>
      <p:pic>
        <p:nvPicPr>
          <p:cNvPr id="4925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048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49" name="Footer Placeholder 7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1200" smtClean="0">
                <a:solidFill>
                  <a:srgbClr val="898989"/>
                </a:solidFill>
              </a:rPr>
              <a:t>1</a:t>
            </a:r>
            <a:r>
              <a:rPr lang="en-CA" sz="1200" baseline="30000" smtClean="0">
                <a:solidFill>
                  <a:srgbClr val="898989"/>
                </a:solidFill>
              </a:rPr>
              <a:t>st</a:t>
            </a:r>
            <a:r>
              <a:rPr lang="en-CA" sz="1200" smtClean="0">
                <a:solidFill>
                  <a:srgbClr val="898989"/>
                </a:solidFill>
              </a:rPr>
              <a:t> Term R4</a:t>
            </a:r>
            <a:endParaRPr lang="en-CA" sz="1200">
              <a:solidFill>
                <a:srgbClr val="898989"/>
              </a:solidFill>
            </a:endParaRPr>
          </a:p>
        </p:txBody>
      </p:sp>
      <p:sp>
        <p:nvSpPr>
          <p:cNvPr id="492550" name="Date Placeholder 8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dirty="0">
                <a:solidFill>
                  <a:srgbClr val="898989"/>
                </a:solidFill>
              </a:rPr>
              <a:t>March </a:t>
            </a:r>
            <a:r>
              <a:rPr lang="en-US" sz="1200" dirty="0" smtClean="0">
                <a:solidFill>
                  <a:srgbClr val="898989"/>
                </a:solidFill>
              </a:rPr>
              <a:t>23, </a:t>
            </a:r>
            <a:r>
              <a:rPr lang="en-US" sz="1200" dirty="0">
                <a:solidFill>
                  <a:srgbClr val="898989"/>
                </a:solidFill>
              </a:rPr>
              <a:t>2013</a:t>
            </a:r>
            <a:endParaRPr lang="en-CA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3A5D-F997-41C5-AE92-4833D5DE783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83" y="2305921"/>
            <a:ext cx="5010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29444" y="45828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Stimuli</a:t>
            </a:r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>
            <a:off x="1603761" y="4318271"/>
            <a:ext cx="1080120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6600" dirty="0" smtClean="0">
                <a:latin typeface="Times New Roman" pitchFamily="18" charset="0"/>
                <a:cs typeface="Times New Roman" pitchFamily="18" charset="0"/>
              </a:rPr>
              <a:t>Inflation of Ego</a:t>
            </a:r>
          </a:p>
        </p:txBody>
      </p:sp>
    </p:spTree>
    <p:extLst>
      <p:ext uri="{BB962C8B-B14F-4D97-AF65-F5344CB8AC3E}">
        <p14:creationId xmlns="" xmlns:p14="http://schemas.microsoft.com/office/powerpoint/2010/main" val="26996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50F9-EDFA-45E6-AE9D-46D65B7F9DE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84784"/>
            <a:ext cx="8886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6600" dirty="0" smtClean="0">
                <a:latin typeface="Times New Roman" pitchFamily="18" charset="0"/>
                <a:cs typeface="Times New Roman" pitchFamily="18" charset="0"/>
              </a:rPr>
              <a:t>Inflation of Ego</a:t>
            </a:r>
          </a:p>
        </p:txBody>
      </p:sp>
    </p:spTree>
    <p:extLst>
      <p:ext uri="{BB962C8B-B14F-4D97-AF65-F5344CB8AC3E}">
        <p14:creationId xmlns="" xmlns:p14="http://schemas.microsoft.com/office/powerpoint/2010/main" val="10005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1st Term R4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2250-9423-43E1-9922-FD9AAC4F6D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3636" y="1500174"/>
            <a:ext cx="24384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714488"/>
            <a:ext cx="2214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+mn-cs"/>
              </a:rPr>
              <a:t>5 CARDINAL SINS</a:t>
            </a:r>
          </a:p>
          <a:p>
            <a:pPr algn="ctr"/>
            <a:endParaRPr lang="en-US" sz="1800" b="1" dirty="0" smtClean="0">
              <a:solidFill>
                <a:prstClr val="black"/>
              </a:solidFill>
              <a:latin typeface="Arial" charset="0"/>
              <a:cs typeface="+mn-cs"/>
            </a:endParaRPr>
          </a:p>
          <a:p>
            <a:pPr algn="ctr"/>
            <a:endParaRPr lang="en-US" sz="1800" b="1" dirty="0" smtClean="0">
              <a:solidFill>
                <a:prstClr val="black"/>
              </a:solidFill>
              <a:latin typeface="Arial" charset="0"/>
              <a:cs typeface="+mn-cs"/>
            </a:endParaRP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+mn-cs"/>
              </a:rPr>
              <a:t>IGNORANCE</a:t>
            </a:r>
          </a:p>
          <a:p>
            <a:pPr algn="ctr"/>
            <a:endParaRPr lang="en-US" sz="1800" b="1" dirty="0" smtClean="0">
              <a:solidFill>
                <a:prstClr val="black"/>
              </a:solidFill>
              <a:latin typeface="Arial" charset="0"/>
              <a:cs typeface="+mn-cs"/>
            </a:endParaRP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+mn-cs"/>
              </a:rPr>
              <a:t>HOSTILITY / ANGER</a:t>
            </a:r>
          </a:p>
          <a:p>
            <a:pPr algn="ctr"/>
            <a:endParaRPr lang="en-US" sz="1800" b="1" dirty="0" smtClean="0">
              <a:solidFill>
                <a:prstClr val="black"/>
              </a:solidFill>
              <a:latin typeface="Arial" charset="0"/>
              <a:cs typeface="+mn-cs"/>
            </a:endParaRP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+mn-cs"/>
              </a:rPr>
              <a:t>GREED</a:t>
            </a:r>
          </a:p>
          <a:p>
            <a:pPr algn="ctr"/>
            <a:endParaRPr lang="en-US" sz="1800" b="1" dirty="0" smtClean="0">
              <a:solidFill>
                <a:prstClr val="black"/>
              </a:solidFill>
              <a:latin typeface="Arial" charset="0"/>
              <a:cs typeface="+mn-cs"/>
            </a:endParaRP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+mn-cs"/>
              </a:rPr>
              <a:t>CONCEIT</a:t>
            </a:r>
          </a:p>
          <a:p>
            <a:pPr algn="ctr"/>
            <a:endParaRPr lang="en-US" sz="1800" b="1" dirty="0" smtClean="0">
              <a:solidFill>
                <a:prstClr val="black"/>
              </a:solidFill>
              <a:latin typeface="Arial" charset="0"/>
              <a:cs typeface="+mn-cs"/>
            </a:endParaRP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+mn-cs"/>
              </a:rPr>
              <a:t>DOUBT</a:t>
            </a:r>
          </a:p>
          <a:p>
            <a:endParaRPr lang="en-CA" sz="18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67718"/>
            <a:ext cx="5733379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/>
              <a:t>Perils of Ego</a:t>
            </a:r>
            <a:endParaRPr lang="en-CA" sz="6000" dirty="0"/>
          </a:p>
        </p:txBody>
      </p:sp>
    </p:spTree>
    <p:extLst>
      <p:ext uri="{BB962C8B-B14F-4D97-AF65-F5344CB8AC3E}">
        <p14:creationId xmlns="" xmlns:p14="http://schemas.microsoft.com/office/powerpoint/2010/main" val="23930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23 2013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3CC30-FFBB-40CA-9104-FBB80BC099F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 smtClean="0"/>
              <a:t>Overcoming Ego</a:t>
            </a:r>
            <a:endParaRPr lang="en-CA" sz="6600" dirty="0"/>
          </a:p>
        </p:txBody>
      </p:sp>
      <p:pic>
        <p:nvPicPr>
          <p:cNvPr id="6" name="Picture 5" descr="imagesCAWUUU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176464" cy="6222407"/>
          </a:xfrm>
          <a:prstGeom prst="rect">
            <a:avLst/>
          </a:prstGeom>
        </p:spPr>
      </p:pic>
      <p:pic>
        <p:nvPicPr>
          <p:cNvPr id="7" name="Picture 6" descr="ormcr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916832"/>
            <a:ext cx="4788024" cy="4327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976" y="1268760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“</a:t>
            </a:r>
            <a:r>
              <a:rPr lang="en-CA" sz="3200" dirty="0" smtClean="0">
                <a:solidFill>
                  <a:srgbClr val="C00000"/>
                </a:solidFill>
              </a:rPr>
              <a:t>original sin</a:t>
            </a:r>
            <a:r>
              <a:rPr lang="en-CA" sz="3200" dirty="0" smtClean="0"/>
              <a:t>” in </a:t>
            </a:r>
            <a:r>
              <a:rPr lang="en-CA" sz="3200" dirty="0" smtClean="0">
                <a:solidFill>
                  <a:srgbClr val="0000FF"/>
                </a:solidFill>
              </a:rPr>
              <a:t>Calvinism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n-CA" sz="6000" dirty="0" smtClean="0"/>
              <a:t>Definitions</a:t>
            </a:r>
          </a:p>
        </p:txBody>
      </p:sp>
      <p:sp>
        <p:nvSpPr>
          <p:cNvPr id="324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400" b="1" dirty="0" smtClean="0">
                <a:solidFill>
                  <a:srgbClr val="C00000"/>
                </a:solidFill>
              </a:rPr>
              <a:t>Ego</a:t>
            </a:r>
            <a:r>
              <a:rPr lang="en-CA" sz="4400" b="1" dirty="0" smtClean="0"/>
              <a:t> = small me = self</a:t>
            </a:r>
          </a:p>
          <a:p>
            <a:r>
              <a:rPr lang="en-CA" sz="4400" b="1" dirty="0" smtClean="0"/>
              <a:t>When Ego is eliminated, Higher Consciousness appears</a:t>
            </a:r>
          </a:p>
          <a:p>
            <a:r>
              <a:rPr lang="en-CA" sz="4400" b="1" dirty="0" smtClean="0">
                <a:solidFill>
                  <a:srgbClr val="003300"/>
                </a:solidFill>
              </a:rPr>
              <a:t>Higher Consciousness </a:t>
            </a:r>
            <a:r>
              <a:rPr lang="en-CA" sz="4400" b="1" dirty="0" smtClean="0"/>
              <a:t>= Selfless = Unlimited Inspirations = Holy Spirit  = Holy Ghost = ~ God</a:t>
            </a:r>
          </a:p>
        </p:txBody>
      </p:sp>
      <p:sp>
        <p:nvSpPr>
          <p:cNvPr id="3246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246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246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FE8E8-8AFF-40B8-95FD-3531C48BFB3D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itle 1"/>
          <p:cNvSpPr>
            <a:spLocks noGrp="1"/>
          </p:cNvSpPr>
          <p:nvPr>
            <p:ph type="title"/>
          </p:nvPr>
        </p:nvSpPr>
        <p:spPr>
          <a:xfrm>
            <a:off x="0" y="-63500"/>
            <a:ext cx="8974138" cy="1189038"/>
          </a:xfrm>
        </p:spPr>
        <p:txBody>
          <a:bodyPr/>
          <a:lstStyle/>
          <a:p>
            <a:r>
              <a:rPr lang="en-CA" sz="5400" dirty="0" smtClean="0"/>
              <a:t>Inspirations</a:t>
            </a:r>
          </a:p>
        </p:txBody>
      </p:sp>
      <p:sp>
        <p:nvSpPr>
          <p:cNvPr id="325634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732240" cy="504056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 smtClean="0"/>
              <a:t>Great art or achievements come from inspirations. Inspirations come from the word inspire (the spirit is in the body)… What spirit? When the holy spirit is in; we become servant of God and create greatness. When the Self/I/Ego is in, we do selfish/hurtful things to satisfy our ego.</a:t>
            </a:r>
          </a:p>
        </p:txBody>
      </p:sp>
      <p:sp>
        <p:nvSpPr>
          <p:cNvPr id="3256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256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256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AA71F-9A0D-4D70-9B48-583A806B3A3B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>
              <a:solidFill>
                <a:srgbClr val="898989"/>
              </a:solidFill>
            </a:endParaRPr>
          </a:p>
        </p:txBody>
      </p:sp>
      <p:pic>
        <p:nvPicPr>
          <p:cNvPr id="3256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488" y="1052736"/>
            <a:ext cx="23225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26531"/>
            <a:ext cx="2339753" cy="31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/>
          <a:lstStyle/>
          <a:p>
            <a:r>
              <a:rPr lang="en-CA" sz="5400" smtClean="0"/>
              <a:t>Overcoming Ego</a:t>
            </a:r>
          </a:p>
        </p:txBody>
      </p:sp>
      <p:sp>
        <p:nvSpPr>
          <p:cNvPr id="340994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172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CA" sz="4000" smtClean="0"/>
              <a:t>If you can recognize illusion as an illusion, it dissolves. Ego’s survival depends on your perceiving it as reality.</a:t>
            </a:r>
          </a:p>
        </p:txBody>
      </p:sp>
      <p:sp>
        <p:nvSpPr>
          <p:cNvPr id="3409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409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409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B30B45-C21F-4B84-AC20-252D2D25546A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>
              <a:solidFill>
                <a:srgbClr val="898989"/>
              </a:solidFill>
            </a:endParaRPr>
          </a:p>
        </p:txBody>
      </p:sp>
      <p:pic>
        <p:nvPicPr>
          <p:cNvPr id="340998" name="Picture 2" descr="http://loosenyourwhitecollar.com/wp-content/uploads/2013/01/Perception-vs.-Real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924175"/>
            <a:ext cx="36353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9" name="Picture 2" descr="http://www.christopherstarrmagic.com/images/theatr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213100"/>
            <a:ext cx="43624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n-CA" sz="5400" smtClean="0"/>
              <a:t>Overcoming Ego</a:t>
            </a:r>
          </a:p>
        </p:txBody>
      </p:sp>
      <p:sp>
        <p:nvSpPr>
          <p:cNvPr id="343042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4114800" cy="4568825"/>
          </a:xfrm>
        </p:spPr>
        <p:txBody>
          <a:bodyPr/>
          <a:lstStyle/>
          <a:p>
            <a:r>
              <a:rPr lang="en-CA" smtClean="0"/>
              <a:t>All Structures are unstable. Structure is the thought process underlying ego’s identification with form such as material possession, beauty, fame etc.</a:t>
            </a:r>
          </a:p>
        </p:txBody>
      </p:sp>
      <p:sp>
        <p:nvSpPr>
          <p:cNvPr id="3430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430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430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4374C-AD69-43FA-8F9B-6319BB50DDA7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>
              <a:solidFill>
                <a:srgbClr val="898989"/>
              </a:solidFill>
            </a:endParaRPr>
          </a:p>
        </p:txBody>
      </p:sp>
      <p:pic>
        <p:nvPicPr>
          <p:cNvPr id="3430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060575"/>
            <a:ext cx="43195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4663" y="1196975"/>
            <a:ext cx="1828800" cy="5111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dirty="0">
              <a:solidFill>
                <a:prstClr val="white"/>
              </a:solidFill>
            </a:endParaRPr>
          </a:p>
        </p:txBody>
      </p:sp>
      <p:sp>
        <p:nvSpPr>
          <p:cNvPr id="409604" name="TextBox 5"/>
          <p:cNvSpPr txBox="1">
            <a:spLocks noChangeArrowheads="1"/>
          </p:cNvSpPr>
          <p:nvPr/>
        </p:nvSpPr>
        <p:spPr bwMode="auto">
          <a:xfrm>
            <a:off x="4284663" y="1268413"/>
            <a:ext cx="187166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5 CARDINAL SINS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  IGNORANCE</a:t>
            </a:r>
          </a:p>
          <a:p>
            <a:pPr algn="ctr"/>
            <a:endParaRPr lang="en-US" sz="18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18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HOSTILITY / ANGER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GREED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CONCEIT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UNCERTAINTY / DOUBT</a:t>
            </a:r>
          </a:p>
          <a:p>
            <a:endParaRPr lang="en-CA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7763" y="1196975"/>
            <a:ext cx="2763837" cy="5111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dirty="0">
              <a:solidFill>
                <a:prstClr val="white"/>
              </a:solidFill>
            </a:endParaRPr>
          </a:p>
        </p:txBody>
      </p:sp>
      <p:sp>
        <p:nvSpPr>
          <p:cNvPr id="409606" name="TextBox 8"/>
          <p:cNvSpPr txBox="1">
            <a:spLocks noChangeArrowheads="1"/>
          </p:cNvSpPr>
          <p:nvPr/>
        </p:nvSpPr>
        <p:spPr bwMode="auto">
          <a:xfrm>
            <a:off x="6300788" y="1268413"/>
            <a:ext cx="2519362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latin typeface="Calibri" pitchFamily="34" charset="0"/>
                <a:cs typeface="+mn-cs"/>
              </a:rPr>
              <a:t>5 ENLIGHTENING TEACHINGS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WISDOM derived from knowledge of the dharma</a:t>
            </a:r>
          </a:p>
          <a:p>
            <a:pPr algn="ctr"/>
            <a:endParaRPr lang="en-US" sz="18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SERENITY from Presence &amp; Samadhi training 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Generosity from DISCIPLINE training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HUMILITY from service &amp; offerings training</a:t>
            </a:r>
          </a:p>
          <a:p>
            <a:pPr algn="ctr"/>
            <a:endParaRPr lang="en-US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+mn-cs"/>
              </a:rPr>
              <a:t>CONFIDENCE from training of Correct View and Correct Thinking Mode</a:t>
            </a:r>
            <a:endParaRPr lang="en-CA" sz="1600" b="1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607" name="Date Placeholder 6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  <a:cs typeface="+mn-cs"/>
              </a:rPr>
              <a:t>March 23 2013</a:t>
            </a:r>
            <a:endParaRPr lang="en-CA" sz="1200" dirty="0">
              <a:solidFill>
                <a:srgbClr val="89898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608" name="Slide Number Placeholder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3FE6D89-FABA-42AD-B275-92C366DC425F}" type="slidenum">
              <a:rPr lang="en-CA" sz="1200">
                <a:solidFill>
                  <a:srgbClr val="898989"/>
                </a:solidFill>
                <a:latin typeface="Calibri" pitchFamily="34" charset="0"/>
                <a:cs typeface="+mn-cs"/>
              </a:rPr>
              <a:pPr algn="r"/>
              <a:t>18</a:t>
            </a:fld>
            <a:endParaRPr lang="en-CA" sz="1200">
              <a:solidFill>
                <a:srgbClr val="898989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610" name="Picture 15" descr="diz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72" y="1196752"/>
            <a:ext cx="3229032" cy="45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1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200" dirty="0">
                <a:solidFill>
                  <a:prstClr val="black"/>
                </a:solidFill>
                <a:latin typeface="Arial" charset="0"/>
                <a:cs typeface="+mn-cs"/>
              </a:rPr>
              <a:t>Enlightenment is the Transformation of </a:t>
            </a:r>
            <a:r>
              <a:rPr lang="en-CA" sz="3200" dirty="0">
                <a:solidFill>
                  <a:srgbClr val="C00000"/>
                </a:solidFill>
                <a:latin typeface="Arial" charset="0"/>
                <a:cs typeface="+mn-cs"/>
              </a:rPr>
              <a:t>Ego</a:t>
            </a:r>
            <a:r>
              <a:rPr lang="en-CA" sz="3200" dirty="0">
                <a:solidFill>
                  <a:prstClr val="black"/>
                </a:solidFill>
                <a:latin typeface="Arial" charset="0"/>
                <a:cs typeface="+mn-cs"/>
              </a:rPr>
              <a:t> to a </a:t>
            </a:r>
            <a:r>
              <a:rPr lang="en-CA" sz="3200" dirty="0">
                <a:solidFill>
                  <a:srgbClr val="006600"/>
                </a:solidFill>
                <a:latin typeface="Arial" charset="0"/>
                <a:cs typeface="+mn-cs"/>
              </a:rPr>
              <a:t>Higher Consciousness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5733256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Kṣitigarbha</a:t>
            </a:r>
            <a:r>
              <a:rPr lang="en-CA" dirty="0" smtClean="0"/>
              <a:t> Bodhisattva </a:t>
            </a:r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EE16B-C1BC-4565-93AF-26A72C3326B4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2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altLang="zh-TW" sz="4400" dirty="0" smtClean="0"/>
              <a:t>Overcoming Ego</a:t>
            </a:r>
            <a:endParaRPr lang="en-CA" sz="4400" dirty="0" smtClean="0"/>
          </a:p>
        </p:txBody>
      </p:sp>
      <p:sp>
        <p:nvSpPr>
          <p:cNvPr id="39936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99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993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6599CC-837E-49AD-AF13-3567B2C59EB7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>
              <a:solidFill>
                <a:srgbClr val="898989"/>
              </a:solidFill>
            </a:endParaRPr>
          </a:p>
        </p:txBody>
      </p:sp>
      <p:pic>
        <p:nvPicPr>
          <p:cNvPr id="8" name="Picture 7" descr="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1st Term R4</a:t>
            </a:r>
            <a:endParaRPr lang="en-CA" dirty="0"/>
          </a:p>
        </p:txBody>
      </p:sp>
      <p:sp>
        <p:nvSpPr>
          <p:cNvPr id="320514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968875"/>
          </a:xfrm>
        </p:spPr>
        <p:txBody>
          <a:bodyPr/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endParaRPr lang="en-C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4300" b="1" dirty="0" smtClean="0">
                <a:solidFill>
                  <a:srgbClr val="FF6600"/>
                </a:solidFill>
                <a:latin typeface="Garamond" pitchFamily="18" charset="0"/>
                <a:cs typeface="Times New Roman" pitchFamily="18" charset="0"/>
              </a:rPr>
              <a:t>Lecture #4.5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5000" b="1" dirty="0" smtClean="0">
                <a:solidFill>
                  <a:srgbClr val="FF6600"/>
                </a:solidFill>
                <a:latin typeface="Garamond" pitchFamily="18" charset="0"/>
                <a:cs typeface="Times New Roman" pitchFamily="18" charset="0"/>
              </a:rPr>
              <a:t>Forget-me-not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endParaRPr lang="en-CA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5400" dirty="0" smtClean="0">
                <a:latin typeface="Times New Roman" pitchFamily="18" charset="0"/>
                <a:cs typeface="Times New Roman" pitchFamily="18" charset="0"/>
              </a:rPr>
              <a:t>Inflation and Defence of Ego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40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www.AWE-edu.com</a:t>
            </a:r>
          </a:p>
        </p:txBody>
      </p:sp>
      <p:pic>
        <p:nvPicPr>
          <p:cNvPr id="3205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048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23 2013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00994-8F27-43F6-90BD-843E81F8CAEA}" type="slidenum">
              <a:rPr lang="en-CA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9" name="Group 45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9144000" cy="5875338"/>
        </p:xfrm>
        <a:graphic>
          <a:graphicData uri="http://schemas.openxmlformats.org/drawingml/2006/table">
            <a:tbl>
              <a:tblPr/>
              <a:tblGrid>
                <a:gridCol w="3121025"/>
                <a:gridCol w="2466975"/>
                <a:gridCol w="3556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Positive aspects</a:t>
                      </a:r>
                      <a:endParaRPr kumimoji="0" lang="en-C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Self ( Asmita)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Selfless </a:t>
                      </a: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(Parmatman)</a:t>
                      </a:r>
                      <a:endParaRPr kumimoji="0" lang="en-CA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Thinking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Thinking 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Point of 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Wisdom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Prajna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Capability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Livelihood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Knowledge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Living &amp; dying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limited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unlimited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395311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altLang="zh-TW" sz="4000">
                <a:solidFill>
                  <a:srgbClr val="000000"/>
                </a:solidFill>
                <a:latin typeface="Times New Roman" pitchFamily="18" charset="0"/>
              </a:rPr>
              <a:t>Difference between “ Self” &amp; “Selfless”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n-CA" altLang="zh-TW" sz="4000" smtClean="0">
                <a:latin typeface="Times New Roman" pitchFamily="18" charset="0"/>
                <a:cs typeface="Times New Roman" pitchFamily="18" charset="0"/>
              </a:rPr>
              <a:t>Difference between “ Self” &amp; “Selfless”</a:t>
            </a:r>
            <a:endParaRPr lang="en-CA" sz="4000" smtClean="0">
              <a:solidFill>
                <a:srgbClr val="000000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graphicFrame>
        <p:nvGraphicFramePr>
          <p:cNvPr id="53293" name="Group 45"/>
          <p:cNvGraphicFramePr>
            <a:graphicFrameLocks noGrp="1"/>
          </p:cNvGraphicFramePr>
          <p:nvPr>
            <p:ph idx="1"/>
          </p:nvPr>
        </p:nvGraphicFramePr>
        <p:xfrm>
          <a:off x="-11113" y="1052513"/>
          <a:ext cx="9144001" cy="6376035"/>
        </p:xfrm>
        <a:graphic>
          <a:graphicData uri="http://schemas.openxmlformats.org/drawingml/2006/table">
            <a:tbl>
              <a:tblPr/>
              <a:tblGrid>
                <a:gridCol w="3048001"/>
                <a:gridCol w="3048000"/>
                <a:gridCol w="3048000"/>
              </a:tblGrid>
              <a:tr h="12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Negative aspect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Self ( Asmita)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Selfless (Parmatman)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Affliction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yes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none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Needs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none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Desire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none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Wondering thoughts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none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39735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9735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973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F049A4-24FC-4ED9-9DF1-E702AA924CF5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44000" cy="1052513"/>
          </a:xfrm>
        </p:spPr>
        <p:txBody>
          <a:bodyPr/>
          <a:lstStyle/>
          <a:p>
            <a:r>
              <a:rPr lang="en-CA" smtClean="0"/>
              <a:t>Overcoming Ego</a:t>
            </a:r>
          </a:p>
        </p:txBody>
      </p:sp>
      <p:sp>
        <p:nvSpPr>
          <p:cNvPr id="345090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362950" cy="485775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Renouncing of all possession is an ancient spiritual practice in both East and West religions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3450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450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 dirty="0">
              <a:solidFill>
                <a:srgbClr val="898989"/>
              </a:solidFill>
            </a:endParaRPr>
          </a:p>
        </p:txBody>
      </p:sp>
      <p:sp>
        <p:nvSpPr>
          <p:cNvPr id="3450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D831-9076-47C6-95A5-FC4B66880EEA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>
              <a:solidFill>
                <a:srgbClr val="898989"/>
              </a:solidFill>
            </a:endParaRPr>
          </a:p>
        </p:txBody>
      </p:sp>
      <p:pic>
        <p:nvPicPr>
          <p:cNvPr id="3450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76872"/>
            <a:ext cx="2808163" cy="40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58-800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600" y="2564904"/>
            <a:ext cx="5430260" cy="36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altLang="zh-TW" sz="44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Selfless is Sainthood</a:t>
            </a:r>
            <a:endParaRPr lang="en-CA" sz="18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99362" name="Picture 3" descr="mother the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33909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484313"/>
            <a:ext cx="5795962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6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99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993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6599CC-837E-49AD-AF13-3567B2C59EB7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5400" dirty="0" smtClean="0"/>
              <a:t>Overcoming Ego is </a:t>
            </a:r>
            <a:r>
              <a:rPr lang="en-CA" sz="5400" dirty="0" smtClean="0">
                <a:solidFill>
                  <a:srgbClr val="C00000"/>
                </a:solidFill>
              </a:rPr>
              <a:t>NOT</a:t>
            </a:r>
            <a:r>
              <a:rPr lang="en-CA" sz="5400" dirty="0" smtClean="0"/>
              <a:t> altruism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r>
              <a:rPr lang="en-CA" sz="4400" dirty="0" smtClean="0"/>
              <a:t>The practice of altruism (self-sacrifice) could facilitate the path to enlightenment</a:t>
            </a:r>
          </a:p>
          <a:p>
            <a:r>
              <a:rPr lang="en-CA" sz="4400" dirty="0" smtClean="0"/>
              <a:t>Overcoming Ego is to eliminate one of the two major obstacle to enlightenment </a:t>
            </a:r>
          </a:p>
          <a:p>
            <a:r>
              <a:rPr lang="en-CA" sz="4400" dirty="0" smtClean="0"/>
              <a:t>Altruism in animals (videos)</a:t>
            </a:r>
            <a:endParaRPr lang="en-CA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70C47-DF2D-4DA9-AF12-A6EF7119776E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F2FF"/>
            </a:gs>
            <a:gs pos="100000">
              <a:srgbClr val="FFE2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Rectangle 2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altLang="zh-TW" sz="4000" dirty="0">
                <a:solidFill>
                  <a:srgbClr val="680000"/>
                </a:solidFill>
                <a:ea typeface="Arial Unicode MS" pitchFamily="34" charset="-128"/>
                <a:cs typeface="Arial Unicode MS" pitchFamily="34" charset="-128"/>
              </a:rPr>
              <a:t>Animal/bacteria altruism</a:t>
            </a: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1501187" name="Rectangle 4"/>
          <p:cNvSpPr>
            <a:spLocks noChangeArrowheads="1"/>
          </p:cNvSpPr>
          <p:nvPr/>
        </p:nvSpPr>
        <p:spPr bwMode="auto">
          <a:xfrm>
            <a:off x="4787900" y="765175"/>
            <a:ext cx="4105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/>
              <a:t>Altruism in nature</a:t>
            </a:r>
            <a:endParaRPr lang="en-CA">
              <a:hlinkClick r:id="rId3"/>
            </a:endParaRPr>
          </a:p>
          <a:p>
            <a:r>
              <a:rPr lang="en-CA">
                <a:hlinkClick r:id="rId3"/>
              </a:rPr>
              <a:t>http://www.youtube.com/watch?v=bkVhLJLG7ug&amp;feature=related</a:t>
            </a:r>
            <a:r>
              <a:rPr lang="en-CA"/>
              <a:t> Slime molds live as individual amoebae until starved, they aggregate and sacrifice themselves to form a fruiting body to promote the survival of spores</a:t>
            </a:r>
          </a:p>
          <a:p>
            <a:endParaRPr lang="en-CA"/>
          </a:p>
        </p:txBody>
      </p:sp>
      <p:pic>
        <p:nvPicPr>
          <p:cNvPr id="1501188" name="Picture 2" descr="http://t2.gstatic.com/images?q=tbn:ANd9GcQDDswhV_Omi0nWHDB4RWD11C8V9-j40YG3T7eWSr4fqfY_ao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3053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1189" name="Picture 2" descr="http://t2.gstatic.com/images?q=tbn:ANd9GcQX6U3nqmlad3vSXMMeQRJOE5-bn4F0mnODHWqH412Q4vAUgRDc8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1863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1190" name="Picture 4" descr="http://t0.gstatic.com/images?q=tbn:ANd9GcRVabrDMrVrhppnWmNAIDj2_5jY8fYN58hvqDRLT8cGKBLY8aR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221088"/>
            <a:ext cx="27146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1191" name="Picture 6" descr="http://t0.gstatic.com/images?q=tbn:ANd9GcSma3WaweBick6x4jpA9p-xkmB4rbshLGoQ3--iR6zi4OEFvCL8g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9287" y="4221088"/>
            <a:ext cx="46847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0BB4A-0CB7-4638-A3A2-D945B25EBC76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1st Term R4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620F1-21C6-4E32-9616-E4E3C05D0F30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643182"/>
            <a:ext cx="76328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solidFill>
                <a:prstClr val="black"/>
              </a:solidFill>
            </a:endParaRPr>
          </a:p>
          <a:p>
            <a:r>
              <a:rPr lang="en-CA" b="1" dirty="0" smtClean="0"/>
              <a:t>Mother Squirrel Protects Her Young</a:t>
            </a:r>
            <a:endParaRPr lang="en-CA" dirty="0" smtClean="0">
              <a:solidFill>
                <a:prstClr val="black"/>
              </a:solidFill>
            </a:endParaRPr>
          </a:p>
          <a:p>
            <a:r>
              <a:rPr lang="en-CA" dirty="0" smtClean="0">
                <a:solidFill>
                  <a:prstClr val="black"/>
                </a:solidFill>
                <a:hlinkClick r:id="rId3"/>
              </a:rPr>
              <a:t>https://www.youtube.com/watch?NR=1&amp;v=8z8eb9FmOec&amp;feature=endscreen</a:t>
            </a:r>
            <a:endParaRPr lang="en-CA" dirty="0" smtClean="0">
              <a:solidFill>
                <a:prstClr val="black"/>
              </a:solidFill>
            </a:endParaRPr>
          </a:p>
          <a:p>
            <a:endParaRPr lang="en-CA" b="1" dirty="0" smtClean="0">
              <a:solidFill>
                <a:prstClr val="black"/>
              </a:solidFill>
            </a:endParaRPr>
          </a:p>
          <a:p>
            <a:r>
              <a:rPr lang="en-CA" b="1" dirty="0" smtClean="0"/>
              <a:t>Dominique Hen Protecting Chicks (Mother-of-the-Year!)</a:t>
            </a:r>
            <a:endParaRPr lang="en-CA" b="1" dirty="0" smtClean="0">
              <a:hlinkClick r:id="rId4"/>
            </a:endParaRPr>
          </a:p>
          <a:p>
            <a:r>
              <a:rPr lang="en-CA" dirty="0" smtClean="0">
                <a:hlinkClick r:id="rId4"/>
              </a:rPr>
              <a:t>http://www.youtube.com/watch?v=PbsbLjZBdr8</a:t>
            </a:r>
            <a:endParaRPr lang="en-CA" dirty="0" smtClean="0"/>
          </a:p>
          <a:p>
            <a:endParaRPr lang="en-CA" b="1" dirty="0" smtClean="0"/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1357298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600" b="1" kern="0" dirty="0" smtClean="0">
                <a:solidFill>
                  <a:srgbClr val="000000"/>
                </a:solidFill>
                <a:latin typeface="Calibri"/>
              </a:rPr>
              <a:t>Please open the following website in your computer while listening to us</a:t>
            </a:r>
            <a:endParaRPr lang="en-CA" sz="3600" kern="0" dirty="0">
              <a:solidFill>
                <a:srgbClr val="000000"/>
              </a:solidFill>
              <a:latin typeface="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Rectangle 2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altLang="zh-TW" sz="4000" dirty="0">
                <a:solidFill>
                  <a:srgbClr val="680000"/>
                </a:solidFill>
                <a:ea typeface="Arial Unicode MS" pitchFamily="34" charset="-128"/>
                <a:cs typeface="Arial Unicode MS" pitchFamily="34" charset="-128"/>
              </a:rPr>
              <a:t>Animal/bacteria altruism</a:t>
            </a: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1501187" name="Rectangle 4"/>
          <p:cNvSpPr>
            <a:spLocks noChangeArrowheads="1"/>
          </p:cNvSpPr>
          <p:nvPr/>
        </p:nvSpPr>
        <p:spPr bwMode="auto">
          <a:xfrm>
            <a:off x="4787900" y="765175"/>
            <a:ext cx="4105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/>
              <a:t>Altruism in nature</a:t>
            </a:r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http://www.youtube.com/watch?v=bkVhLJLG7ug&amp;feature=related</a:t>
            </a:r>
            <a:r>
              <a:rPr lang="en-CA" dirty="0"/>
              <a:t> Slime </a:t>
            </a:r>
            <a:r>
              <a:rPr lang="en-CA" dirty="0" err="1"/>
              <a:t>molds</a:t>
            </a:r>
            <a:r>
              <a:rPr lang="en-CA" dirty="0"/>
              <a:t> live as individual amoebae until starved, they aggregate and sacrifice themselves to form a fruiting body to promote the survival of spores</a:t>
            </a:r>
          </a:p>
          <a:p>
            <a:endParaRPr lang="en-CA" dirty="0"/>
          </a:p>
        </p:txBody>
      </p:sp>
      <p:pic>
        <p:nvPicPr>
          <p:cNvPr id="1501188" name="Picture 2" descr="http://t2.gstatic.com/images?q=tbn:ANd9GcQDDswhV_Omi0nWHDB4RWD11C8V9-j40YG3T7eWSr4fqfY_ao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3053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1189" name="Picture 2" descr="http://t2.gstatic.com/images?q=tbn:ANd9GcQX6U3nqmlad3vSXMMeQRJOE5-bn4F0mnODHWqH412Q4vAUgRDc8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1863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1190" name="Picture 4" descr="http://t0.gstatic.com/images?q=tbn:ANd9GcRVabrDMrVrhppnWmNAIDj2_5jY8fYN58hvqDRLT8cGKBLY8aR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221088"/>
            <a:ext cx="27146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1191" name="Picture 6" descr="http://t0.gstatic.com/images?q=tbn:ANd9GcSma3WaweBick6x4jpA9p-xkmB4rbshLGoQ3--iR6zi4OEFvCL8g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9287" y="4221088"/>
            <a:ext cx="46847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0BB4A-0CB7-4638-A3A2-D945B25EBC76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1st Term R4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23 2013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620F1-21C6-4E32-9616-E4E3C05D0F30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643182"/>
            <a:ext cx="76328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solidFill>
                <a:prstClr val="black"/>
              </a:solidFill>
            </a:endParaRPr>
          </a:p>
          <a:p>
            <a:r>
              <a:rPr lang="en-CA" dirty="0" smtClean="0">
                <a:hlinkClick r:id="rId3"/>
              </a:rPr>
              <a:t>http://www.youtube.com/watch?v=bkVhLJLG7ug&amp;feature=related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Slime </a:t>
            </a:r>
            <a:r>
              <a:rPr lang="en-CA" dirty="0" err="1" smtClean="0"/>
              <a:t>molds</a:t>
            </a:r>
            <a:r>
              <a:rPr lang="en-CA" dirty="0" smtClean="0"/>
              <a:t> live as individual amoebae until starved, they aggregate and sacrifice themselves to form a fruiting body to promote the survival of spores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b="1" dirty="0" smtClean="0"/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 smtClean="0">
              <a:solidFill>
                <a:prstClr val="black"/>
              </a:solidFill>
            </a:endParaRPr>
          </a:p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1357298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600" b="1" kern="0" dirty="0" smtClean="0">
                <a:solidFill>
                  <a:srgbClr val="000000"/>
                </a:solidFill>
                <a:latin typeface="Calibri"/>
              </a:rPr>
              <a:t>Please open the following website in your computer while listening to us</a:t>
            </a:r>
            <a:endParaRPr lang="en-CA" sz="3600" kern="0" dirty="0">
              <a:solidFill>
                <a:srgbClr val="000000"/>
              </a:solidFill>
              <a:latin typeface="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5400" dirty="0" smtClean="0"/>
              <a:t>Overcoming Ego is </a:t>
            </a:r>
            <a:r>
              <a:rPr lang="en-CA" sz="5400" dirty="0" smtClean="0">
                <a:solidFill>
                  <a:srgbClr val="C00000"/>
                </a:solidFill>
              </a:rPr>
              <a:t>NOT</a:t>
            </a:r>
            <a:r>
              <a:rPr lang="en-CA" sz="5400" dirty="0" smtClean="0"/>
              <a:t> altruism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r>
              <a:rPr lang="en-CA" sz="4400" dirty="0" smtClean="0"/>
              <a:t>The practice of altruism (self-sacrifice) could facilitate the path to enlightenment</a:t>
            </a:r>
          </a:p>
          <a:p>
            <a:r>
              <a:rPr lang="en-CA" sz="4400" dirty="0" smtClean="0"/>
              <a:t>Overcoming Ego is to eliminate one of the two major obstacle to enlightenment </a:t>
            </a:r>
          </a:p>
          <a:p>
            <a:r>
              <a:rPr lang="en-CA" sz="4400" dirty="0" smtClean="0"/>
              <a:t>Altruism in animals (videos)</a:t>
            </a:r>
            <a:endParaRPr lang="en-CA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70C47-DF2D-4DA9-AF12-A6EF7119776E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smtClean="0"/>
              <a:t>Characteristics of Ego</a:t>
            </a:r>
          </a:p>
        </p:txBody>
      </p:sp>
      <p:sp>
        <p:nvSpPr>
          <p:cNvPr id="322562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535988" cy="5113337"/>
          </a:xfrm>
        </p:spPr>
        <p:txBody>
          <a:bodyPr/>
          <a:lstStyle/>
          <a:p>
            <a:r>
              <a:rPr lang="en-US" sz="3600" smtClean="0"/>
              <a:t>Ego has context, structure and relies heavily on identification.</a:t>
            </a:r>
          </a:p>
          <a:p>
            <a:r>
              <a:rPr lang="en-US" sz="3600" smtClean="0"/>
              <a:t>Context identification is conditioned by the environment, upbringing and culture.</a:t>
            </a:r>
          </a:p>
          <a:p>
            <a:r>
              <a:rPr lang="en-US" sz="3600" smtClean="0"/>
              <a:t>Structure is the thought process underlying ego’s identification with form.</a:t>
            </a:r>
          </a:p>
        </p:txBody>
      </p:sp>
      <p:sp>
        <p:nvSpPr>
          <p:cNvPr id="322563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22564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225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631C5B-745A-46A3-A207-E60CF92D3C43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>
              <a:solidFill>
                <a:srgbClr val="898989"/>
              </a:solidFill>
            </a:endParaRPr>
          </a:p>
        </p:txBody>
      </p:sp>
      <p:sp>
        <p:nvSpPr>
          <p:cNvPr id="322566" name="Content Placeholder 2"/>
          <p:cNvSpPr txBox="1">
            <a:spLocks/>
          </p:cNvSpPr>
          <p:nvPr/>
        </p:nvSpPr>
        <p:spPr bwMode="auto">
          <a:xfrm>
            <a:off x="755650" y="214313"/>
            <a:ext cx="76327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en-CA" sz="4600">
              <a:solidFill>
                <a:srgbClr val="403152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neural bases of altruistic giving</a:t>
            </a:r>
            <a:endParaRPr lang="en-CA" sz="4400" b="1" dirty="0">
              <a:solidFill>
                <a:srgbClr val="680000"/>
              </a:solidFill>
            </a:endParaRPr>
          </a:p>
        </p:txBody>
      </p:sp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0" y="8366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463550"/>
            <a:r>
              <a:rPr lang="en-US" altLang="zh-TW" sz="3200" dirty="0" smtClean="0">
                <a:solidFill>
                  <a:srgbClr val="000000"/>
                </a:solidFill>
                <a:ea typeface="標楷體"/>
                <a:cs typeface="標楷體"/>
              </a:rPr>
              <a:t> </a:t>
            </a: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CA" dirty="0" smtClean="0"/>
              <a:t>Test volunteers using magnetic resonance imaging (MRI); both pure monetary rewards and charitable donations activated the </a:t>
            </a:r>
            <a:r>
              <a:rPr lang="en-CA" dirty="0" err="1" smtClean="0">
                <a:hlinkClick r:id="rId3" action="ppaction://hlinkfile" tooltip="Mesolimbic pathway"/>
              </a:rPr>
              <a:t>mesolimbic</a:t>
            </a:r>
            <a:r>
              <a:rPr lang="en-CA" dirty="0" smtClean="0"/>
              <a:t> reward pathway, a primitive part of the brain that usually lights up in response to food and sex.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CA" dirty="0" smtClean="0"/>
              <a:t>However, when volunteers generously placed their interests of others before their own by making charitable donations, another brain circuit was selectively activated: the </a:t>
            </a:r>
            <a:r>
              <a:rPr lang="en-CA" dirty="0" err="1" smtClean="0"/>
              <a:t>subgenual</a:t>
            </a:r>
            <a:r>
              <a:rPr lang="en-CA" dirty="0" smtClean="0"/>
              <a:t> cortex/</a:t>
            </a:r>
            <a:r>
              <a:rPr lang="en-CA" dirty="0" err="1" smtClean="0"/>
              <a:t>septal</a:t>
            </a:r>
            <a:r>
              <a:rPr lang="en-CA" dirty="0" smtClean="0"/>
              <a:t> region. These structures are intimately related to social attachment and bonding in other species.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Altruism</a:t>
            </a:r>
            <a:r>
              <a:rPr lang="en-CA" dirty="0" smtClean="0"/>
              <a:t>, the experiment suggested, was </a:t>
            </a:r>
            <a:r>
              <a:rPr lang="en-CA" dirty="0" smtClean="0">
                <a:solidFill>
                  <a:srgbClr val="FF0000"/>
                </a:solidFill>
              </a:rPr>
              <a:t>not a superior moral </a:t>
            </a:r>
            <a:r>
              <a:rPr lang="en-CA" dirty="0" smtClean="0"/>
              <a:t>faculty that suppresses basic selfish urges </a:t>
            </a:r>
            <a:r>
              <a:rPr lang="en-CA" dirty="0" smtClean="0">
                <a:solidFill>
                  <a:srgbClr val="FF0000"/>
                </a:solidFill>
              </a:rPr>
              <a:t>but</a:t>
            </a:r>
            <a:r>
              <a:rPr lang="en-CA" dirty="0" smtClean="0"/>
              <a:t> rather was </a:t>
            </a:r>
            <a:r>
              <a:rPr lang="en-CA" dirty="0" smtClean="0">
                <a:solidFill>
                  <a:srgbClr val="FF0000"/>
                </a:solidFill>
              </a:rPr>
              <a:t>basic to the brain, hard-wired and pleasurable</a:t>
            </a:r>
            <a:r>
              <a:rPr lang="en-CA" dirty="0" smtClean="0"/>
              <a:t>.</a:t>
            </a:r>
            <a:r>
              <a:rPr lang="en-CA" baseline="30000" dirty="0" smtClean="0">
                <a:hlinkClick r:id="" action="ppaction://hlinkfile"/>
              </a:rPr>
              <a:t>[4]</a:t>
            </a:r>
            <a:r>
              <a:rPr lang="en-CA" dirty="0" smtClean="0">
                <a:hlinkClick r:id="rId4" action="ppaction://hlinkfile" tooltip="Proceedings of the National Academy of Sciences"/>
              </a:rPr>
              <a:t>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CA" dirty="0" smtClean="0">
                <a:hlinkClick r:id="rId4" action="ppaction://hlinkfile" tooltip="Proceedings of the National Academy of Sciences"/>
              </a:rPr>
              <a:t>Proceedings of the National Academy of Sciences</a:t>
            </a:r>
            <a:r>
              <a:rPr lang="en-CA" dirty="0" smtClean="0"/>
              <a:t> USA in October, 2006,</a:t>
            </a:r>
            <a:r>
              <a:rPr lang="en-CA" baseline="30000" dirty="0" smtClean="0">
                <a:hlinkClick r:id="" action="ppaction://hlinkfile"/>
              </a:rPr>
              <a:t>[3]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620F1-21C6-4E32-9616-E4E3C05D0F30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1081088"/>
            <a:ext cx="39243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80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Arahat</a:t>
            </a:r>
            <a:r>
              <a:rPr lang="en-US" altLang="zh-TW"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CA" altLang="zh-TW" sz="2800">
                <a:solidFill>
                  <a:srgbClr val="80008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Self Awareness</a:t>
            </a:r>
            <a:endParaRPr lang="en-US" altLang="zh-TW" sz="28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TW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  <a:r>
              <a:rPr lang="en-US" altLang="zh-TW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Detached from all</a:t>
            </a:r>
          </a:p>
          <a:p>
            <a:endParaRPr lang="en-US" altLang="zh-TW">
              <a:solidFill>
                <a:srgbClr val="008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TW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Bodhisattva</a:t>
            </a:r>
            <a:r>
              <a:rPr lang="en-US" altLang="zh-TW">
                <a:solidFill>
                  <a:srgbClr val="80008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altLang="zh-TW">
                <a:solidFill>
                  <a:srgbClr val="80008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= Grand vow: </a:t>
            </a:r>
            <a:r>
              <a:rPr lang="en-CA" altLang="zh-TW">
                <a:solidFill>
                  <a:srgbClr val="80008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Self Awareness, &amp; entice others to Self Awareness</a:t>
            </a:r>
          </a:p>
          <a:p>
            <a:r>
              <a:rPr lang="en-US" altLang="zh-TW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Definition:</a:t>
            </a:r>
            <a:r>
              <a:rPr lang="en-US" altLang="zh-TW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self sacrifice for the benefits of others</a:t>
            </a:r>
          </a:p>
          <a:p>
            <a:endParaRPr lang="en-US" altLang="zh-TW">
              <a:solidFill>
                <a:srgbClr val="008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TW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Mahasattva / Buddha</a:t>
            </a:r>
            <a:r>
              <a:rPr lang="en-US" altLang="zh-TW">
                <a:solidFill>
                  <a:srgbClr val="80008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=  Completion of Grand Vow</a:t>
            </a:r>
          </a:p>
          <a:p>
            <a:r>
              <a:rPr lang="en-US" altLang="zh-TW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Definition:</a:t>
            </a:r>
            <a:r>
              <a:rPr lang="en-US" altLang="zh-TW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Bring hope to the hopeless</a:t>
            </a:r>
          </a:p>
        </p:txBody>
      </p:sp>
      <p:sp>
        <p:nvSpPr>
          <p:cNvPr id="401410" name="Rectangle 3"/>
          <p:cNvSpPr>
            <a:spLocks noChangeArrowheads="1"/>
          </p:cNvSpPr>
          <p:nvPr/>
        </p:nvSpPr>
        <p:spPr bwMode="auto">
          <a:xfrm>
            <a:off x="179388" y="188913"/>
            <a:ext cx="896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altLang="zh-TW" sz="40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What is there beyond Self/I/Ego?</a:t>
            </a:r>
            <a:endParaRPr lang="en-CA" sz="40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5716" name="Picture 4" descr="061123115113_arahat_is_b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50" y="946150"/>
            <a:ext cx="15176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50355_74001579523_829431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636838"/>
            <a:ext cx="15176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3" descr="bu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022350"/>
            <a:ext cx="234156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 descr="Ven ShaoChuan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781300"/>
            <a:ext cx="16843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3" descr="mother there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2781300"/>
            <a:ext cx="14573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5157788"/>
            <a:ext cx="1858962" cy="154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5722" name="Picture 10" descr="Gand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4868863"/>
            <a:ext cx="14557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11" descr="buddh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4897438"/>
            <a:ext cx="15462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401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D97AD-8038-4F09-B8F2-DCE294F83115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>
              <a:solidFill>
                <a:srgbClr val="898989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1st Term R4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altLang="zh-TW" sz="6600" b="1" dirty="0" smtClean="0">
                <a:latin typeface="Calibri" pitchFamily="34" charset="0"/>
                <a:ea typeface="楷体"/>
                <a:cs typeface="楷体"/>
              </a:rPr>
              <a:t>Metaphysical view of Self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/>
                <a:ea typeface="Times New Roman"/>
              </a:rPr>
              <a:t>Macro view</a:t>
            </a:r>
          </a:p>
          <a:p>
            <a:r>
              <a:rPr lang="en-US" sz="3000" dirty="0" smtClean="0">
                <a:latin typeface="Times New Roman"/>
                <a:ea typeface="Times New Roman"/>
              </a:rPr>
              <a:t>I am an integral part of the Universe.</a:t>
            </a:r>
            <a:endParaRPr lang="en-US" sz="3000" dirty="0">
              <a:latin typeface="Times New Roman"/>
              <a:ea typeface="Times New Roman"/>
            </a:endParaRPr>
          </a:p>
          <a:p>
            <a:r>
              <a:rPr lang="en-US" sz="3000" dirty="0" smtClean="0">
                <a:latin typeface="Times New Roman"/>
                <a:ea typeface="Times New Roman"/>
              </a:rPr>
              <a:t>My compassion converts this inanimate Universe into a sphere of beings progressing in consciousness level.</a:t>
            </a:r>
          </a:p>
          <a:p>
            <a:r>
              <a:rPr lang="en-US" sz="3000" dirty="0" smtClean="0">
                <a:latin typeface="Times New Roman"/>
                <a:ea typeface="Times New Roman"/>
              </a:rPr>
              <a:t>The Universe rely on me to feel, think, comprehend and become aware of itself.</a:t>
            </a:r>
          </a:p>
          <a:p>
            <a:pPr marL="0" indent="0">
              <a:buNone/>
            </a:pPr>
            <a:r>
              <a:rPr lang="en-US" sz="3000" b="1" dirty="0" smtClean="0">
                <a:latin typeface="Times New Roman"/>
                <a:ea typeface="Times New Roman"/>
              </a:rPr>
              <a:t>Micro view</a:t>
            </a:r>
          </a:p>
          <a:p>
            <a:r>
              <a:rPr lang="en-US" sz="3000" dirty="0" smtClean="0">
                <a:latin typeface="Times New Roman"/>
                <a:ea typeface="Times New Roman"/>
              </a:rPr>
              <a:t>I am composed of numerous cells in metabolic flux.</a:t>
            </a:r>
          </a:p>
          <a:p>
            <a:r>
              <a:rPr lang="en-US" sz="3000" dirty="0" smtClean="0">
                <a:latin typeface="Times New Roman"/>
                <a:ea typeface="Times New Roman"/>
              </a:rPr>
              <a:t>My new life is constantly changing. I am not the same Self as one minute ago. </a:t>
            </a:r>
          </a:p>
          <a:p>
            <a:pPr marL="0" indent="0">
              <a:buNone/>
            </a:pPr>
            <a:endParaRPr lang="en-US" sz="3400" dirty="0" smtClean="0">
              <a:latin typeface="Times New Roman"/>
              <a:ea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Review lesson 1 - 4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50F9-EDFA-45E6-AE9D-46D65B7F9DE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0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Review lesson 1 - 4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5407B-1F5B-44EB-BA5A-701E33653153}" type="slidenum">
              <a:rPr lang="en-CA"/>
              <a:pPr>
                <a:defRPr/>
              </a:pPr>
              <a:t>33</a:t>
            </a:fld>
            <a:endParaRPr lang="en-CA"/>
          </a:p>
        </p:txBody>
      </p:sp>
      <p:sp>
        <p:nvSpPr>
          <p:cNvPr id="14909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36625"/>
          </a:xfrm>
        </p:spPr>
        <p:txBody>
          <a:bodyPr/>
          <a:lstStyle/>
          <a:p>
            <a:pPr eaLnBrk="1" hangingPunct="1"/>
            <a:r>
              <a:rPr lang="en-CA" altLang="zh-TW" sz="6600" b="1" dirty="0" smtClean="0">
                <a:latin typeface="Calibri" pitchFamily="34" charset="0"/>
                <a:ea typeface="楷体"/>
                <a:cs typeface="楷体"/>
              </a:rPr>
              <a:t>Physical View of Self</a:t>
            </a:r>
          </a:p>
        </p:txBody>
      </p:sp>
      <p:sp>
        <p:nvSpPr>
          <p:cNvPr id="1490946" name="Content Placeholder 2"/>
          <p:cNvSpPr>
            <a:spLocks noGrp="1"/>
          </p:cNvSpPr>
          <p:nvPr>
            <p:ph idx="4294967295"/>
          </p:nvPr>
        </p:nvSpPr>
        <p:spPr>
          <a:xfrm>
            <a:off x="250825" y="1052513"/>
            <a:ext cx="8713788" cy="52562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altLang="zh-TW" sz="4000" b="1" dirty="0" smtClean="0">
                <a:latin typeface="Calibri" pitchFamily="34" charset="0"/>
                <a:ea typeface="楷体"/>
                <a:cs typeface="Times New Roman" pitchFamily="18" charset="0"/>
              </a:rPr>
              <a:t>Macro</a:t>
            </a:r>
          </a:p>
          <a:p>
            <a:pPr eaLnBrk="1" hangingPunct="1">
              <a:buFont typeface="Arial" charset="0"/>
              <a:buNone/>
            </a:pPr>
            <a:r>
              <a:rPr lang="en-US" altLang="zh-TW" dirty="0" smtClean="0">
                <a:latin typeface="Times New Roman" pitchFamily="18" charset="0"/>
                <a:ea typeface="楷体"/>
                <a:cs typeface="Times New Roman" pitchFamily="18" charset="0"/>
              </a:rPr>
              <a:t>Back-track, evolution, behavioral anthropology</a:t>
            </a:r>
          </a:p>
          <a:p>
            <a:pPr eaLnBrk="1" hangingPunct="1">
              <a:buFont typeface="Arial" charset="0"/>
              <a:buNone/>
            </a:pPr>
            <a:r>
              <a:rPr lang="en-CA" altLang="zh-TW" sz="4000" b="1" dirty="0" smtClean="0">
                <a:latin typeface="Calibri" pitchFamily="34" charset="0"/>
                <a:ea typeface="楷体"/>
                <a:cs typeface="Times New Roman" pitchFamily="18" charset="0"/>
              </a:rPr>
              <a:t>Micro</a:t>
            </a:r>
            <a:endParaRPr lang="en-CA" altLang="zh-TW" sz="4000" dirty="0" smtClean="0">
              <a:latin typeface="Calibri" pitchFamily="34" charset="0"/>
              <a:ea typeface="楷体"/>
              <a:cs typeface="Times New Roman" pitchFamily="18" charset="0"/>
            </a:endParaRP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楷体"/>
                <a:cs typeface="Times New Roman" pitchFamily="18" charset="0"/>
              </a:rPr>
              <a:t>Organ transplant means each organ is an independent living entity</a:t>
            </a:r>
            <a:endParaRPr lang="en-CA" altLang="zh-TW" dirty="0" smtClean="0">
              <a:latin typeface="Times New Roman" pitchFamily="18" charset="0"/>
              <a:ea typeface="楷体"/>
              <a:cs typeface="Times New Roman" pitchFamily="18" charset="0"/>
            </a:endParaRP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楷体"/>
                <a:cs typeface="Times New Roman" pitchFamily="18" charset="0"/>
              </a:rPr>
              <a:t>Microbial physiology and symbiosis: </a:t>
            </a:r>
            <a:r>
              <a:rPr lang="en-US" altLang="zh-TW" sz="2400" dirty="0" smtClean="0">
                <a:latin typeface="Times New Roman" pitchFamily="18" charset="0"/>
                <a:ea typeface="楷体"/>
                <a:cs typeface="Times New Roman" pitchFamily="18" charset="0"/>
              </a:rPr>
              <a:t>10-times more microbial cells than human cells; 100-times more microbial gene associated with the human body; implicated in digestion, inflammatory bowel disease (traveler's diarrhea), cancer, food allergy, anxiety, depression, autism…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09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52E13FA-BDF5-4B2E-B3FC-6A20E5658441}" type="slidenum">
              <a:rPr lang="en-CA" sz="1200">
                <a:solidFill>
                  <a:srgbClr val="898989"/>
                </a:solidFill>
                <a:latin typeface="Constantia" pitchFamily="18" charset="0"/>
              </a:rPr>
              <a:pPr algn="r"/>
              <a:t>33</a:t>
            </a:fld>
            <a:endParaRPr lang="en-CA" sz="1200">
              <a:solidFill>
                <a:srgbClr val="898989"/>
              </a:solidFill>
              <a:latin typeface="Constantia" pitchFamily="18" charset="0"/>
            </a:endParaRPr>
          </a:p>
        </p:txBody>
      </p:sp>
      <p:sp>
        <p:nvSpPr>
          <p:cNvPr id="2" name="Date Placeholder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>
                <a:solidFill>
                  <a:srgbClr val="898989"/>
                </a:solidFill>
                <a:latin typeface="+mn-lt"/>
              </a:rPr>
              <a:t>March 16, 2013</a:t>
            </a:r>
            <a:endParaRPr lang="en-CA" sz="12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Footer Placehold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CA" sz="1200">
                <a:solidFill>
                  <a:srgbClr val="898989"/>
                </a:solidFill>
                <a:latin typeface="+mn-lt"/>
              </a:rPr>
              <a:t>Review lesson 1 - 4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2131FA8-CFFB-4771-990B-8FEFABA85297}" type="slidenum">
              <a:rPr lang="en-CA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33</a:t>
            </a:fld>
            <a:endParaRPr lang="en-CA" sz="120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50F9-EDFA-45E6-AE9D-46D65B7F9DE5}" type="slidenum">
              <a:rPr lang="en-CA" smtClean="0"/>
              <a:pPr/>
              <a:t>34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Lecture L4.4: What is Buddhism</a:t>
            </a:r>
            <a:endParaRPr lang="en-CA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Mar 2013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857784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</a:pPr>
            <a:r>
              <a:rPr lang="en-CA" sz="3600" dirty="0" smtClean="0">
                <a:latin typeface="Times New Roman"/>
                <a:ea typeface="Times New Roman"/>
              </a:rPr>
              <a:t>Ultimate goal in Buddhism</a:t>
            </a:r>
            <a:endParaRPr lang="en-US" sz="3600" dirty="0" smtClean="0">
              <a:latin typeface="Times New Roman"/>
              <a:ea typeface="Times New Roman"/>
            </a:endParaRPr>
          </a:p>
          <a:p>
            <a:pPr>
              <a:buClr>
                <a:srgbClr val="FF6600"/>
              </a:buClr>
            </a:pPr>
            <a:r>
              <a:rPr lang="en-CA" sz="3600" dirty="0" smtClean="0">
                <a:latin typeface="Times New Roman"/>
                <a:ea typeface="Times New Roman"/>
              </a:rPr>
              <a:t>Awakening is evolution of human consciousness in all aspects including religion, metaphysics, science and philosophy </a:t>
            </a:r>
            <a:r>
              <a:rPr lang="en-CA" sz="3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(To recognize the meaning of life)</a:t>
            </a:r>
          </a:p>
          <a:p>
            <a:pPr>
              <a:buClr>
                <a:srgbClr val="FF6600"/>
              </a:buClr>
            </a:pPr>
            <a:r>
              <a:rPr lang="en-CA" sz="3600" dirty="0" smtClean="0">
                <a:latin typeface="Times New Roman"/>
                <a:ea typeface="Times New Roman"/>
              </a:rPr>
              <a:t>Enlightenment is embracing these knowledge in totality and living out life wisely to its highest value. </a:t>
            </a:r>
            <a:r>
              <a:rPr lang="en-CA" sz="3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(To fulfil the value of life)</a:t>
            </a:r>
            <a:endParaRPr lang="en-US" sz="3600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88640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r>
              <a:rPr lang="sa-IN" sz="6000" dirty="0" smtClean="0">
                <a:latin typeface="Times New Roman"/>
                <a:ea typeface="Times New Roman"/>
              </a:rPr>
              <a:t>बोधि </a:t>
            </a:r>
            <a:r>
              <a:rPr lang="en-US" sz="6000" dirty="0" smtClean="0">
                <a:latin typeface="Times New Roman"/>
                <a:ea typeface="Times New Roman"/>
              </a:rPr>
              <a:t>Bodhi</a:t>
            </a:r>
            <a:endParaRPr lang="en-CA" sz="60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tx2">
                    <a:lumMod val="75000"/>
                  </a:schemeClr>
                </a:solidFill>
              </a:rPr>
              <a:t>Thank you for being here</a:t>
            </a:r>
            <a:endParaRPr lang="en-CA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>
            <a:normAutofit fontScale="70000" lnSpcReduction="20000"/>
          </a:bodyPr>
          <a:lstStyle/>
          <a:p>
            <a:pPr marL="711200" indent="-711200">
              <a:buNone/>
            </a:pPr>
            <a:r>
              <a:rPr lang="en-CA" sz="8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Mindfulness/relaxation</a:t>
            </a:r>
          </a:p>
          <a:p>
            <a:pPr marL="711200" indent="-711200"/>
            <a:r>
              <a:rPr lang="en-CA" sz="8500" dirty="0" smtClean="0"/>
              <a:t>In body,</a:t>
            </a:r>
          </a:p>
          <a:p>
            <a:pPr marL="711200" indent="-711200"/>
            <a:r>
              <a:rPr lang="en-CA" sz="8500" dirty="0" smtClean="0"/>
              <a:t>Mind, and</a:t>
            </a:r>
          </a:p>
          <a:p>
            <a:pPr marL="711200" indent="-711200"/>
            <a:r>
              <a:rPr lang="en-CA" sz="8500" dirty="0" smtClean="0"/>
              <a:t>Spirit</a:t>
            </a:r>
          </a:p>
          <a:p>
            <a:pPr marL="711200" indent="-711200">
              <a:buNone/>
            </a:pPr>
            <a:r>
              <a:rPr lang="en-CA" sz="8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Mar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Lecture L4.4: What is Buddhism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50F9-EDFA-45E6-AE9D-46D65B7F9DE5}" type="slidenum">
              <a:rPr lang="en-CA" smtClean="0"/>
              <a:pPr/>
              <a:t>35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CA" sz="5200" dirty="0" smtClean="0"/>
              <a:t>Your Roadmap to Enlightenment</a:t>
            </a:r>
            <a:endParaRPr lang="en-CA" sz="5200" dirty="0"/>
          </a:p>
        </p:txBody>
      </p:sp>
      <p:pic>
        <p:nvPicPr>
          <p:cNvPr id="7" name="Content Placeholder 6" descr="imagesCAL6122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16389" cy="52037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Mar 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Lecture L4.4: What is Buddhism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50F9-EDFA-45E6-AE9D-46D65B7F9DE5}" type="slidenum">
              <a:rPr lang="en-CA" smtClean="0"/>
              <a:pPr/>
              <a:t>36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>
                <a:solidFill>
                  <a:srgbClr val="FD8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endParaRPr lang="en-CA" sz="5400" b="1" dirty="0">
              <a:solidFill>
                <a:srgbClr val="FD8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9704" y="134076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>
                <a:solidFill>
                  <a:srgbClr val="FF68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endParaRPr lang="en-CA" sz="5400" b="1" dirty="0">
              <a:solidFill>
                <a:srgbClr val="FF68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2996952"/>
            <a:ext cx="3433440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1200" lvl="0" indent="-711200">
              <a:spcBef>
                <a:spcPct val="20000"/>
              </a:spcBef>
            </a:pPr>
            <a:r>
              <a:rPr lang="en-CA" sz="5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Awareness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7995D-C716-4EC4-B01D-2DC5F904B144}" type="slidenum">
              <a:rPr lang="en-CA"/>
              <a:pPr>
                <a:defRPr/>
              </a:pPr>
              <a:t>37</a:t>
            </a:fld>
            <a:endParaRPr lang="en-CA"/>
          </a:p>
        </p:txBody>
      </p:sp>
      <p:pic>
        <p:nvPicPr>
          <p:cNvPr id="1505281" name="Picture 11" descr="quest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268413"/>
            <a:ext cx="24892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282" name="Slide Number Placeholder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9EC887C-58C1-4C46-9297-53A86A65308E}" type="slidenum">
              <a:rPr lang="en-CA" sz="1200">
                <a:solidFill>
                  <a:srgbClr val="898989"/>
                </a:solidFill>
              </a:rPr>
              <a:pPr algn="r"/>
              <a:t>37</a:t>
            </a:fld>
            <a:endParaRPr lang="en-CA" sz="1200">
              <a:solidFill>
                <a:srgbClr val="898989"/>
              </a:solidFill>
            </a:endParaRPr>
          </a:p>
        </p:txBody>
      </p:sp>
      <p:sp>
        <p:nvSpPr>
          <p:cNvPr id="1505283" name="Footer Placeholder 7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CA" sz="1200" dirty="0">
              <a:solidFill>
                <a:srgbClr val="898989"/>
              </a:solidFill>
            </a:endParaRPr>
          </a:p>
        </p:txBody>
      </p:sp>
      <p:sp>
        <p:nvSpPr>
          <p:cNvPr id="1505284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endParaRPr lang="en-CA" sz="5400" smtClean="0">
              <a:solidFill>
                <a:srgbClr val="FF6600"/>
              </a:solidFill>
              <a:latin typeface="Garamond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4800" smtClean="0">
                <a:solidFill>
                  <a:srgbClr val="FF6600"/>
                </a:solidFill>
                <a:latin typeface="Garamond" pitchFamily="18" charset="0"/>
                <a:cs typeface="Times New Roman" pitchFamily="18" charset="0"/>
              </a:rPr>
              <a:t>THE END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endParaRPr lang="en-CA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4300" smtClean="0">
                <a:solidFill>
                  <a:srgbClr val="FF6600"/>
                </a:solidFill>
                <a:latin typeface="Garamond" pitchFamily="18" charset="0"/>
                <a:cs typeface="Times New Roman" pitchFamily="18" charset="0"/>
              </a:rPr>
              <a:t>Thank You</a:t>
            </a:r>
            <a:endParaRPr lang="en-CA" sz="17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2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5048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286" name="Picture 10" descr="imagesCACCTX8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938"/>
            <a:ext cx="32670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287" name="Rectangle 12"/>
          <p:cNvSpPr>
            <a:spLocks noChangeArrowheads="1"/>
          </p:cNvSpPr>
          <p:nvPr/>
        </p:nvSpPr>
        <p:spPr bwMode="auto">
          <a:xfrm>
            <a:off x="755650" y="188913"/>
            <a:ext cx="8388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</a:pPr>
            <a:endParaRPr lang="en-CA" sz="4400" b="1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1505288" name="Date Placeholder 8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CA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052736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1E6026"/>
                </a:solidFill>
              </a:rPr>
              <a:t>智覺學苑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E5FFFF"/>
          </a:solidFill>
        </p:spPr>
        <p:txBody>
          <a:bodyPr>
            <a:normAutofit fontScale="77500" lnSpcReduction="20000"/>
          </a:bodyPr>
          <a:lstStyle/>
          <a:p>
            <a:pPr lvl="0" algn="ctr">
              <a:buClr>
                <a:srgbClr val="FF0000"/>
              </a:buClr>
              <a:buNone/>
            </a:pPr>
            <a:r>
              <a:rPr lang="en-CA" sz="64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Buddhism in Modern Language </a:t>
            </a:r>
          </a:p>
          <a:p>
            <a:pPr lvl="0" algn="ctr">
              <a:buClr>
                <a:srgbClr val="FF0000"/>
              </a:buClr>
              <a:buNone/>
            </a:pPr>
            <a:r>
              <a:rPr lang="en-CA" sz="77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at</a:t>
            </a:r>
          </a:p>
          <a:p>
            <a:pPr lvl="0" algn="ctr">
              <a:buClr>
                <a:srgbClr val="FF0000"/>
              </a:buClr>
              <a:buNone/>
            </a:pPr>
            <a:r>
              <a:rPr lang="en-CA" sz="9600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Pho-Hien Temple</a:t>
            </a:r>
          </a:p>
          <a:p>
            <a:pPr algn="ctr">
              <a:buNone/>
            </a:pPr>
            <a:r>
              <a:rPr lang="en-CA" sz="8500" dirty="0" smtClean="0">
                <a:solidFill>
                  <a:srgbClr val="1E6026"/>
                </a:solidFill>
                <a:latin typeface="Times New Roman" pitchFamily="18" charset="0"/>
                <a:cs typeface="Times New Roman" pitchFamily="18" charset="0"/>
              </a:rPr>
              <a:t>Academy of Wisdom &amp; Enlightenment (AWE)</a:t>
            </a:r>
          </a:p>
          <a:p>
            <a:pPr algn="ctr">
              <a:buNone/>
            </a:pPr>
            <a:r>
              <a:rPr lang="en-CA" sz="7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www.AWE-edu.com</a:t>
            </a:r>
            <a:endParaRPr lang="en-CA" sz="77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50F9-EDFA-45E6-AE9D-46D65B7F9DE5}" type="slidenum">
              <a:rPr lang="en-CA" smtClean="0"/>
              <a:pPr/>
              <a:t>38</a:t>
            </a:fld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504056" cy="72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Mar 2013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Lecture L4.4: What is Buddhism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52800" y="5562600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87824" y="4365104"/>
            <a:ext cx="3124200" cy="990600"/>
          </a:xfrm>
          <a:prstGeom prst="ellipse">
            <a:avLst/>
          </a:prstGeom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9752" y="2996952"/>
            <a:ext cx="4343400" cy="118456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31640" y="1052736"/>
            <a:ext cx="6480720" cy="180364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7970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THOUGHT</a:t>
            </a:r>
            <a:endParaRPr lang="en-CA" sz="16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46531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THOUGHT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335699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THOUGHT</a:t>
            </a:r>
            <a:endParaRPr lang="en-CA" sz="28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141277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THOUGHT ….INFLATED EGO DISTORTS REALITY</a:t>
            </a:r>
            <a:endParaRPr lang="en-CA" sz="3200" b="1" dirty="0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907704" y="5877272"/>
            <a:ext cx="1222664" cy="196637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661248"/>
            <a:ext cx="1800200" cy="65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prstClr val="black"/>
                </a:solidFill>
              </a:rPr>
              <a:t>External Stimuli</a:t>
            </a:r>
            <a:endParaRPr lang="en-CA" b="1" kern="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CA" sz="6600" dirty="0" smtClean="0">
                <a:latin typeface="Times New Roman" pitchFamily="18" charset="0"/>
                <a:cs typeface="Times New Roman" pitchFamily="18" charset="0"/>
              </a:rPr>
              <a:t>Inflation of Ego</a:t>
            </a:r>
          </a:p>
        </p:txBody>
      </p:sp>
      <p:sp>
        <p:nvSpPr>
          <p:cNvPr id="15" name="Curved Left Arrow 14"/>
          <p:cNvSpPr/>
          <p:nvPr/>
        </p:nvSpPr>
        <p:spPr>
          <a:xfrm rot="10800000">
            <a:off x="1043608" y="2564904"/>
            <a:ext cx="576064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0800000">
            <a:off x="1691680" y="3933056"/>
            <a:ext cx="576064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10800000">
            <a:off x="2564160" y="5165576"/>
            <a:ext cx="576064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4149080"/>
            <a:ext cx="1109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 smtClean="0">
                <a:solidFill>
                  <a:prstClr val="black"/>
                </a:solidFill>
              </a:rPr>
              <a:t>Stimuli</a:t>
            </a:r>
            <a:endParaRPr lang="en-CA" b="1" kern="0" dirty="0" smtClean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132856"/>
            <a:ext cx="1109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 smtClean="0">
                <a:solidFill>
                  <a:prstClr val="black"/>
                </a:solidFill>
              </a:rPr>
              <a:t>Stimuli</a:t>
            </a:r>
            <a:endParaRPr lang="en-CA" b="1" kern="0" dirty="0" smtClean="0">
              <a:solidFill>
                <a:prstClr val="black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971600" y="4869160"/>
            <a:ext cx="1222664" cy="196637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 smtClean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95536" y="3356992"/>
            <a:ext cx="1222664" cy="196637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 smtClean="0">
              <a:solidFill>
                <a:prstClr val="white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10800000">
            <a:off x="6732240" y="3933056"/>
            <a:ext cx="504056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0800000">
            <a:off x="6084168" y="5157192"/>
            <a:ext cx="504056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10800000">
            <a:off x="7380312" y="2564904"/>
            <a:ext cx="504056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49411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kern="0" dirty="0" smtClean="0">
                <a:solidFill>
                  <a:prstClr val="black"/>
                </a:solidFill>
              </a:rPr>
              <a:t>Response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08304" y="35010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kern="0" dirty="0" smtClean="0">
                <a:solidFill>
                  <a:prstClr val="black"/>
                </a:solidFill>
              </a:rPr>
              <a:t>Response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87816" y="19888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kern="0" dirty="0" smtClean="0">
                <a:solidFill>
                  <a:prstClr val="black"/>
                </a:solidFill>
              </a:rPr>
              <a:t>Response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1099E-127F-4FF1-972A-F1A29B4D42FA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302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 2013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1st Term R4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6610B-56A8-40EC-A2E5-AAB161488249}" type="slidenum">
              <a:rPr lang="en-CA"/>
              <a:pPr>
                <a:defRPr/>
              </a:pPr>
              <a:t>5</a:t>
            </a:fld>
            <a:endParaRPr lang="en-CA"/>
          </a:p>
        </p:txBody>
      </p:sp>
      <p:sp>
        <p:nvSpPr>
          <p:cNvPr id="14991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Autopilot</a:t>
            </a:r>
          </a:p>
        </p:txBody>
      </p:sp>
      <p:pic>
        <p:nvPicPr>
          <p:cNvPr id="1499138" name="Picture 5" descr="English co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6038"/>
            <a:ext cx="503555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9BFE2D4-9BEC-4467-9EFD-D033BBA051FC}" type="slidenum">
              <a:rPr lang="en-CA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5</a:t>
            </a:fld>
            <a:endParaRPr lang="en-CA" sz="12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6712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Autopilot</a:t>
            </a:r>
            <a:endParaRPr lang="en-CA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CA" sz="4800" dirty="0" smtClean="0"/>
              <a:t>Defence of Ego/I/Self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000625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I will not listen….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I do not want to listen to teachings that exceed Self/</a:t>
            </a:r>
            <a:r>
              <a:rPr lang="en-CA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. example: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will not listen to Buddhist teaching that leads to Enlightenment.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I am only happy to listen to sayings that strengthen Self/</a:t>
            </a:r>
            <a:r>
              <a:rPr lang="en-CA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. example: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will live to 100 years old or forever.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I will not listen to the lecture on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counting numbers.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Counting numbers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has nothing to do with Self/</a:t>
            </a:r>
            <a:r>
              <a:rPr lang="en-CA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600" dirty="0" smtClean="0">
                <a:latin typeface="Times New Roman" pitchFamily="18" charset="0"/>
                <a:cs typeface="Times New Roman" pitchFamily="18" charset="0"/>
              </a:rPr>
              <a:t> a waste of my time.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  <p:sp>
        <p:nvSpPr>
          <p:cNvPr id="3307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307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307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F5D699-1455-4347-ADD2-6E008D855697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>
              <a:solidFill>
                <a:srgbClr val="898989"/>
              </a:solidFill>
            </a:endParaRPr>
          </a:p>
        </p:txBody>
      </p:sp>
      <p:pic>
        <p:nvPicPr>
          <p:cNvPr id="330758" name="Picture 6" descr="tune-out-panoramic_124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825" y="3933825"/>
            <a:ext cx="425132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 rtlCol="0">
            <a:noAutofit/>
          </a:bodyPr>
          <a:lstStyle/>
          <a:p>
            <a:r>
              <a:rPr lang="en-CA" altLang="zh-TW" sz="4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Defense of Self/I/Ego</a:t>
            </a:r>
            <a:endParaRPr lang="zh-TW" altLang="en-CA" sz="4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17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317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6A463-0813-4AC7-939E-4623F0112652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>
              <a:solidFill>
                <a:srgbClr val="898989"/>
              </a:solidFill>
            </a:endParaRPr>
          </a:p>
        </p:txBody>
      </p:sp>
      <p:pic>
        <p:nvPicPr>
          <p:cNvPr id="3317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51075"/>
            <a:ext cx="4572000" cy="2544763"/>
          </a:xfrm>
        </p:spPr>
      </p:pic>
      <p:sp>
        <p:nvSpPr>
          <p:cNvPr id="331782" name="Rectangle 7"/>
          <p:cNvSpPr>
            <a:spLocks noChangeArrowheads="1"/>
          </p:cNvSpPr>
          <p:nvPr/>
        </p:nvSpPr>
        <p:spPr bwMode="auto">
          <a:xfrm>
            <a:off x="0" y="1052513"/>
            <a:ext cx="658812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Listen a little bit won't do much harm, after all </a:t>
            </a:r>
            <a:r>
              <a:rPr lang="en-CA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will not understand it anyways.</a:t>
            </a:r>
          </a:p>
          <a:p>
            <a:r>
              <a:rPr lang="en-CA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have determined that </a:t>
            </a:r>
          </a:p>
          <a:p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Self/</a:t>
            </a:r>
            <a:r>
              <a:rPr lang="en-CA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will not understand</a:t>
            </a:r>
          </a:p>
          <a:p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deeper meaning of</a:t>
            </a:r>
          </a:p>
          <a:p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any teaching.  Counting</a:t>
            </a:r>
          </a:p>
          <a:p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ten, hundred, thousands,.......</a:t>
            </a:r>
          </a:p>
          <a:p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millions, billion is within my reach. Any larger number is irrelevant to me (</a:t>
            </a:r>
            <a:r>
              <a:rPr lang="en-CA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Called it infinity</a:t>
            </a:r>
            <a:endParaRPr lang="en-CA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/>
            <a:r>
              <a:rPr lang="en-CA" altLang="zh-TW" sz="4800" b="0" dirty="0" smtClean="0"/>
              <a:t>Defence of Ego/I/Self</a:t>
            </a:r>
          </a:p>
        </p:txBody>
      </p:sp>
      <p:pic>
        <p:nvPicPr>
          <p:cNvPr id="332802" name="Picture 3" descr="C:\Users\Jenny\Desktop\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916113"/>
            <a:ext cx="2592388" cy="3905250"/>
          </a:xfrm>
        </p:spPr>
      </p:pic>
      <p:sp>
        <p:nvSpPr>
          <p:cNvPr id="332803" name="Text Placeholder 9"/>
          <p:cNvSpPr>
            <a:spLocks noGrp="1"/>
          </p:cNvSpPr>
          <p:nvPr>
            <p:ph type="body" sz="half" idx="2"/>
          </p:nvPr>
        </p:nvSpPr>
        <p:spPr>
          <a:xfrm>
            <a:off x="179388" y="1268413"/>
            <a:ext cx="5240337" cy="4906962"/>
          </a:xfrm>
        </p:spPr>
        <p:txBody>
          <a:bodyPr/>
          <a:lstStyle/>
          <a:p>
            <a:r>
              <a:rPr lang="en-CA" sz="3200" smtClean="0">
                <a:latin typeface="Times New Roman" pitchFamily="18" charset="0"/>
                <a:cs typeface="Times New Roman" pitchFamily="18" charset="0"/>
              </a:rPr>
              <a:t>I understand, but Self/I will immediately 'not understand' (unenlightened).</a:t>
            </a:r>
          </a:p>
          <a:p>
            <a:r>
              <a:rPr lang="en-CA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CA" sz="3600" smtClean="0">
                <a:latin typeface="Times New Roman" pitchFamily="18" charset="0"/>
                <a:cs typeface="Times New Roman" pitchFamily="18" charset="0"/>
              </a:rPr>
              <a:t>At the lecture, I understand </a:t>
            </a:r>
            <a:r>
              <a:rPr lang="en-US" altLang="zh-TW" sz="360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</a:t>
            </a:r>
            <a:r>
              <a:rPr lang="en-US" altLang="zh-TW" sz="3600" baseline="3000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+n  </a:t>
            </a:r>
            <a:r>
              <a:rPr lang="en-CA" sz="36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360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altLang="zh-TW" sz="3600" baseline="3000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-n</a:t>
            </a:r>
            <a:r>
              <a:rPr lang="en-CA" sz="3600" smtClean="0">
                <a:latin typeface="Times New Roman" pitchFamily="18" charset="0"/>
                <a:cs typeface="Times New Roman" pitchFamily="18" charset="0"/>
              </a:rPr>
              <a:t>.  After the lecture, these power stuffs are useless, no application, i.e. no relevance to me (</a:t>
            </a:r>
            <a:r>
              <a:rPr lang="en-CA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36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CA" sz="3600" smtClean="0"/>
          </a:p>
        </p:txBody>
      </p:sp>
      <p:sp>
        <p:nvSpPr>
          <p:cNvPr id="3328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328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898989"/>
                </a:solidFill>
              </a:rPr>
              <a:t>1st Term R4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328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AD79A6-EF87-4458-B8F7-D53F863309C6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ChangeArrowheads="1"/>
          </p:cNvSpPr>
          <p:nvPr/>
        </p:nvSpPr>
        <p:spPr bwMode="auto">
          <a:xfrm>
            <a:off x="0" y="10795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CA" altLang="zh-TW" sz="54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Defense of Self/I/Ego</a:t>
            </a:r>
            <a:endParaRPr lang="zh-TW" altLang="en-CA" sz="54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1419225"/>
            <a:ext cx="38020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1775" indent="-231775"/>
            <a:endParaRPr lang="en-US" altLang="zh-TW" sz="24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1775" indent="-231775"/>
            <a:endParaRPr lang="en-US" altLang="zh-TW" sz="24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1775" indent="-231775"/>
            <a:endParaRPr lang="en-US" altLang="zh-TW" sz="24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1775" indent="-231775"/>
            <a:r>
              <a:rPr lang="en-US" altLang="zh-TW"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(2) </a:t>
            </a:r>
            <a:r>
              <a:rPr lang="en-CA" altLang="zh-TW" sz="2400">
                <a:solidFill>
                  <a:srgbClr val="000000"/>
                </a:solidFill>
                <a:latin typeface="Calibri" pitchFamily="34" charset="0"/>
                <a:cs typeface="新細明體"/>
              </a:rPr>
              <a:t> </a:t>
            </a:r>
            <a:r>
              <a:rPr lang="en-CA" altLang="zh-TW" sz="3200">
                <a:solidFill>
                  <a:srgbClr val="000000"/>
                </a:solidFill>
                <a:latin typeface="Calibri" pitchFamily="34" charset="0"/>
                <a:cs typeface="新細明體"/>
              </a:rPr>
              <a:t>No harm in listening. Anyway, I won’t be able to understand</a:t>
            </a:r>
            <a:endParaRPr lang="zh-TW" altLang="en-CA" sz="3200">
              <a:solidFill>
                <a:srgbClr val="000000"/>
              </a:solidFill>
              <a:latin typeface="Calibri" pitchFamily="34" charset="0"/>
              <a:cs typeface="新細明體"/>
            </a:endParaRPr>
          </a:p>
          <a:p>
            <a:pPr marL="231775" indent="-231775"/>
            <a:endParaRPr lang="en-US" altLang="zh-TW" sz="24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1775" indent="-231775"/>
            <a:r>
              <a:rPr lang="en-US" altLang="zh-TW"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zh-TW"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CA" altLang="zh-TW"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 understand but I will immediately forget</a:t>
            </a:r>
            <a:endParaRPr lang="en-US" altLang="zh-TW" sz="3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0356" name="Picture 4" descr="893040-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663" y="1192213"/>
            <a:ext cx="17049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 descr="4GlassShater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5" y="2774950"/>
            <a:ext cx="45672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 descr="dirty-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2063" y="4868863"/>
            <a:ext cx="1428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7" descr="PAN-01347731_colourful_unfinished_puzzle_-_3d_render_h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4868863"/>
            <a:ext cx="22558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 descr="i3-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7213" y="1098550"/>
            <a:ext cx="19065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brokenGla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3850" y="2774950"/>
            <a:ext cx="16827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</a:rPr>
              <a:t>March 23 2013</a:t>
            </a:r>
            <a:endParaRPr lang="en-CA">
              <a:solidFill>
                <a:srgbClr val="898989"/>
              </a:solidFill>
            </a:endParaRPr>
          </a:p>
        </p:txBody>
      </p:sp>
      <p:sp>
        <p:nvSpPr>
          <p:cNvPr id="3338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F8C380-FE0F-43F4-98AA-2AC664924C68}" type="slidenum">
              <a:rPr lang="en-CA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>
              <a:solidFill>
                <a:srgbClr val="898989"/>
              </a:solidFill>
            </a:endParaRPr>
          </a:p>
        </p:txBody>
      </p:sp>
      <p:sp>
        <p:nvSpPr>
          <p:cNvPr id="333836" name="TextBox 4"/>
          <p:cNvSpPr txBox="1">
            <a:spLocks noChangeArrowheads="1"/>
          </p:cNvSpPr>
          <p:nvPr/>
        </p:nvSpPr>
        <p:spPr bwMode="auto">
          <a:xfrm>
            <a:off x="0" y="1363663"/>
            <a:ext cx="39957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altLang="zh-TW" sz="2400">
                <a:solidFill>
                  <a:srgbClr val="000000"/>
                </a:solidFill>
                <a:latin typeface="Calibri" pitchFamily="34" charset="0"/>
                <a:cs typeface="新細明體"/>
              </a:rPr>
              <a:t>(1) </a:t>
            </a:r>
            <a:r>
              <a:rPr lang="en-CA" altLang="zh-TW" sz="240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CA" altLang="zh-TW" sz="320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 won’t listen</a:t>
            </a:r>
            <a:endParaRPr lang="zh-TW" altLang="en-CA" sz="3200">
              <a:solidFill>
                <a:srgbClr val="FF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5_Office Theme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8809</TotalTime>
  <Words>1633</Words>
  <Application>Microsoft Office PowerPoint</Application>
  <PresentationFormat>On-screen Show (4:3)</PresentationFormat>
  <Paragraphs>416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5_Office Theme</vt:lpstr>
      <vt:lpstr>22_Office Theme</vt:lpstr>
      <vt:lpstr>24_Office Theme</vt:lpstr>
      <vt:lpstr>25_Office Theme</vt:lpstr>
      <vt:lpstr>29_Office Theme</vt:lpstr>
      <vt:lpstr>30_Office Theme</vt:lpstr>
      <vt:lpstr>6_Office Theme</vt:lpstr>
      <vt:lpstr>31_Office Theme</vt:lpstr>
      <vt:lpstr>32_Office Theme</vt:lpstr>
      <vt:lpstr>34_Office Theme</vt:lpstr>
      <vt:lpstr>智覺學苑</vt:lpstr>
      <vt:lpstr>Slide 2</vt:lpstr>
      <vt:lpstr>Characteristics of Ego</vt:lpstr>
      <vt:lpstr>Slide 4</vt:lpstr>
      <vt:lpstr>Autopilot</vt:lpstr>
      <vt:lpstr>Defence of Ego/I/Self</vt:lpstr>
      <vt:lpstr>Defense of Self/I/Ego</vt:lpstr>
      <vt:lpstr>Defence of Ego/I/Self</vt:lpstr>
      <vt:lpstr>Slide 9</vt:lpstr>
      <vt:lpstr>Slide 10</vt:lpstr>
      <vt:lpstr>Slide 11</vt:lpstr>
      <vt:lpstr>Slide 12</vt:lpstr>
      <vt:lpstr>Slide 13</vt:lpstr>
      <vt:lpstr>Definitions</vt:lpstr>
      <vt:lpstr>Inspirations</vt:lpstr>
      <vt:lpstr>Overcoming Ego</vt:lpstr>
      <vt:lpstr>Overcoming Ego</vt:lpstr>
      <vt:lpstr>Slide 18</vt:lpstr>
      <vt:lpstr>Slide 19</vt:lpstr>
      <vt:lpstr>Slide 20</vt:lpstr>
      <vt:lpstr>Difference between “ Self” &amp; “Selfless”</vt:lpstr>
      <vt:lpstr>Overcoming Ego</vt:lpstr>
      <vt:lpstr>Slide 23</vt:lpstr>
      <vt:lpstr>Overcoming Ego is NOT altruism</vt:lpstr>
      <vt:lpstr>Slide 25</vt:lpstr>
      <vt:lpstr>Slide 26</vt:lpstr>
      <vt:lpstr>Slide 27</vt:lpstr>
      <vt:lpstr>Slide 28</vt:lpstr>
      <vt:lpstr>Overcoming Ego is NOT altruism</vt:lpstr>
      <vt:lpstr>Slide 30</vt:lpstr>
      <vt:lpstr>Slide 31</vt:lpstr>
      <vt:lpstr>Metaphysical view of Self</vt:lpstr>
      <vt:lpstr>Physical View of Self</vt:lpstr>
      <vt:lpstr>Slide 34</vt:lpstr>
      <vt:lpstr>Thank you for being here</vt:lpstr>
      <vt:lpstr>Your Roadmap to Enlightenment</vt:lpstr>
      <vt:lpstr>Slide 37</vt:lpstr>
      <vt:lpstr>智覺學苑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Tammy</cp:lastModifiedBy>
  <cp:revision>753</cp:revision>
  <dcterms:created xsi:type="dcterms:W3CDTF">2010-03-05T01:31:01Z</dcterms:created>
  <dcterms:modified xsi:type="dcterms:W3CDTF">2013-04-17T15:43:07Z</dcterms:modified>
</cp:coreProperties>
</file>