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1"/>
    <p:sldMasterId id="2147483696" r:id="rId2"/>
  </p:sldMasterIdLst>
  <p:notesMasterIdLst>
    <p:notesMasterId r:id="rId23"/>
  </p:notesMasterIdLst>
  <p:sldIdLst>
    <p:sldId id="540" r:id="rId3"/>
    <p:sldId id="604" r:id="rId4"/>
    <p:sldId id="608" r:id="rId5"/>
    <p:sldId id="609" r:id="rId6"/>
    <p:sldId id="579" r:id="rId7"/>
    <p:sldId id="583" r:id="rId8"/>
    <p:sldId id="585" r:id="rId9"/>
    <p:sldId id="588" r:id="rId10"/>
    <p:sldId id="567" r:id="rId11"/>
    <p:sldId id="607" r:id="rId12"/>
    <p:sldId id="589" r:id="rId13"/>
    <p:sldId id="592" r:id="rId14"/>
    <p:sldId id="590" r:id="rId15"/>
    <p:sldId id="593" r:id="rId16"/>
    <p:sldId id="594" r:id="rId17"/>
    <p:sldId id="597" r:id="rId18"/>
    <p:sldId id="599" r:id="rId19"/>
    <p:sldId id="603" r:id="rId20"/>
    <p:sldId id="606" r:id="rId21"/>
    <p:sldId id="602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8000"/>
    <a:srgbClr val="006600"/>
    <a:srgbClr val="0000FF"/>
    <a:srgbClr val="0066CC"/>
    <a:srgbClr val="0099FF"/>
    <a:srgbClr val="0033CC"/>
    <a:srgbClr val="003399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7038" autoAdjust="0"/>
    <p:restoredTop sz="91039" autoAdjust="0"/>
  </p:normalViewPr>
  <p:slideViewPr>
    <p:cSldViewPr>
      <p:cViewPr varScale="1">
        <p:scale>
          <a:sx n="63" d="100"/>
          <a:sy n="63" d="100"/>
        </p:scale>
        <p:origin x="-18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3EEB428-EA6E-4E41-A6E9-972B6E1A0738}" type="datetimeFigureOut">
              <a:rPr lang="en-US"/>
              <a:pPr>
                <a:defRPr/>
              </a:pPr>
              <a:t>5/5/2014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EEF7ACC-E4CC-42FC-BEB5-A4535297D8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308632-8F3F-4EC8-AFA4-4A5BD5FB24F8}" type="slidenum">
              <a:rPr lang="en-CA" smtClean="0">
                <a:cs typeface="Arial" charset="0"/>
              </a:rPr>
              <a:pPr/>
              <a:t>1</a:t>
            </a:fld>
            <a:endParaRPr lang="en-CA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>
              <a:ea typeface="ＭＳ Ｐゴシック" pitchFamily="34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DCC879-F70F-4FFD-824D-EDF97FD91DD0}" type="slidenum">
              <a:rPr lang="en-CA" smtClean="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en-CA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2FF6C3-5B38-4A66-9933-F4BC7F80A9AD}" type="slidenum">
              <a:rPr lang="en-CA" smtClean="0">
                <a:cs typeface="Arial" charset="0"/>
              </a:rPr>
              <a:pPr/>
              <a:t>11</a:t>
            </a:fld>
            <a:endParaRPr lang="en-CA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575B9-68A2-49E2-993B-E29224B4791B}" type="slidenum">
              <a:rPr lang="en-CA" smtClean="0">
                <a:cs typeface="Arial" charset="0"/>
              </a:rPr>
              <a:pPr/>
              <a:t>13</a:t>
            </a:fld>
            <a:endParaRPr lang="en-CA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F33E44-CD01-4534-B693-F2A400A712CD}" type="slidenum">
              <a:rPr lang="en-CA" smtClean="0">
                <a:cs typeface="Arial" charset="0"/>
              </a:rPr>
              <a:pPr/>
              <a:t>15</a:t>
            </a:fld>
            <a:endParaRPr lang="en-CA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AC3B31-3B11-491D-A889-9D55B5D7F68D}" type="slidenum">
              <a:rPr lang="en-CA" smtClean="0">
                <a:cs typeface="Arial" charset="0"/>
              </a:rPr>
              <a:pPr/>
              <a:t>16</a:t>
            </a:fld>
            <a:endParaRPr lang="en-CA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761860-96C2-44DF-A0C5-00D90A4B584C}" type="slidenum">
              <a:rPr lang="en-CA" smtClean="0">
                <a:cs typeface="Arial" charset="0"/>
              </a:rPr>
              <a:pPr/>
              <a:t>20</a:t>
            </a:fld>
            <a:endParaRPr lang="en-CA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037A441-13A2-426F-BDCA-8FF38318FE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DAD7F09-5CB4-4FB6-BC6A-1C69F00107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FC05212-F80D-4E94-8A47-33EF1A5C28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C78A8CD-0404-47A6-B27E-B8DDC6A1E7C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F0504A5-338E-4D2E-8527-C0674A996F4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6A12F83-3519-4327-8F2F-8C096C59F74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D7CDEBD4-2799-439F-9140-FFE656C33EA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7654372-B905-4095-992D-198F7D1BAE7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0CCFBA7E-4F91-452B-8AB1-45BEBA5C531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A634B2A-6737-4101-A529-12762B23BE0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E0E515B-63A7-486D-8E56-C3F72BFFA59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62688C7-E16D-4D75-AA38-230986D929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CC391E0-214F-41EC-98F8-7F33AD42C71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9D88E2D-E65C-4D49-97AD-5D0ED35FA86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498B0B8-529C-43B8-8D7F-13D0E96A5B2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1BB31C6-674E-4772-8841-803033AA3A4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FE6FCD5-2325-426F-BA8C-C467CFD631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CCC6E89-A8E3-414A-943E-22F8700A8D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1481199-B703-40AD-A4C8-8714EB320E0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95DF8A0-E651-4312-8CC4-A08B7726624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1291A0C-E388-451E-BA54-766BC1330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6636F48-3448-43BA-BD7A-432310F494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D96BFD7-C52C-4D7A-BF2B-5C00F9DA46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7A24E1-A44B-41CA-A9A1-64016B3A32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5CDE9DB-708A-4ECD-A38A-1BBD0B37518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Users\Public\Documents\Vietnam%20in%20progress\Tammy's%20PPT\Where%20do%20I%20begin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Public\Documents\Vietnam%20in%20progress\Tammy's%20PPT\Let's%20start%20from%20the%20beginning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3" descr="http://upload.wikimedia.org/wikipedia/en/0/02/Buddhist_flag.GIF"/>
          <p:cNvPicPr>
            <a:picLocks noChangeAspect="1" noChangeArrowheads="1"/>
          </p:cNvPicPr>
          <p:nvPr/>
        </p:nvPicPr>
        <p:blipFill>
          <a:blip r:embed="rId3" cstate="print">
            <a:lum bright="58000" contrast="70000"/>
          </a:blip>
          <a:srcRect/>
          <a:stretch>
            <a:fillRect/>
          </a:stretch>
        </p:blipFill>
        <p:spPr bwMode="auto">
          <a:xfrm>
            <a:off x="0" y="1052513"/>
            <a:ext cx="9161463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429000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r>
              <a:rPr lang="en-CA" sz="5400" b="1" dirty="0" smtClean="0">
                <a:latin typeface="Times New Roman" pitchFamily="18" charset="0"/>
                <a:cs typeface="Times New Roman" pitchFamily="18" charset="0"/>
              </a:rPr>
              <a:t>How to Transcend Duality?</a:t>
            </a:r>
          </a:p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r>
              <a:rPr lang="en-CA" sz="4000" b="1" dirty="0" smtClean="0">
                <a:latin typeface="Times New Roman" pitchFamily="18" charset="0"/>
                <a:cs typeface="Times New Roman" pitchFamily="18" charset="0"/>
              </a:rPr>
              <a:t>Tammy Cheng,</a:t>
            </a: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400" b="1" dirty="0" smtClean="0">
                <a:latin typeface="Times New Roman" pitchFamily="18" charset="0"/>
                <a:cs typeface="Times New Roman" pitchFamily="18" charset="0"/>
              </a:rPr>
              <a:t>CMLTO</a:t>
            </a:r>
          </a:p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r>
              <a:rPr lang="en-CA" sz="4000" b="1" dirty="0" smtClean="0">
                <a:latin typeface="Times New Roman" pitchFamily="18" charset="0"/>
                <a:cs typeface="Times New Roman" pitchFamily="18" charset="0"/>
              </a:rPr>
              <a:t>Toronto, Canada</a:t>
            </a:r>
          </a:p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r>
              <a:rPr lang="en-CA" sz="3600" b="1" dirty="0" smtClean="0">
                <a:latin typeface="Times New Roman" pitchFamily="18" charset="0"/>
                <a:cs typeface="Times New Roman" pitchFamily="18" charset="0"/>
              </a:rPr>
              <a:t>May 9</a:t>
            </a:r>
            <a:r>
              <a:rPr lang="en-CA" sz="36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CA" sz="3600" b="1" dirty="0" smtClean="0">
                <a:latin typeface="Times New Roman" pitchFamily="18" charset="0"/>
                <a:cs typeface="Times New Roman" pitchFamily="18" charset="0"/>
              </a:rPr>
              <a:t> , 2014 </a:t>
            </a:r>
          </a:p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endParaRPr lang="en-C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endParaRPr lang="en-CA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50482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10"/>
          <p:cNvSpPr>
            <a:spLocks noChangeArrowheads="1"/>
          </p:cNvSpPr>
          <p:nvPr/>
        </p:nvSpPr>
        <p:spPr bwMode="auto">
          <a:xfrm>
            <a:off x="714375" y="285750"/>
            <a:ext cx="842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b="1">
                <a:solidFill>
                  <a:srgbClr val="1E6026"/>
                </a:solidFill>
                <a:latin typeface="Times New Roman" pitchFamily="18" charset="0"/>
                <a:cs typeface="Times New Roman" pitchFamily="18" charset="0"/>
              </a:rPr>
              <a:t>Academy of Wisdom &amp; Enlightenment (AWE)</a:t>
            </a:r>
          </a:p>
        </p:txBody>
      </p:sp>
      <p:pic>
        <p:nvPicPr>
          <p:cNvPr id="27654" name="Picture 12" descr="owlani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36562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Box 11"/>
          <p:cNvSpPr txBox="1">
            <a:spLocks noChangeArrowheads="1"/>
          </p:cNvSpPr>
          <p:nvPr/>
        </p:nvSpPr>
        <p:spPr bwMode="auto">
          <a:xfrm>
            <a:off x="1619250" y="3141663"/>
            <a:ext cx="185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CA"/>
          </a:p>
          <a:p>
            <a:endParaRPr lang="en-CA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000" b="1" dirty="0" smtClean="0">
                <a:solidFill>
                  <a:srgbClr val="0033CC"/>
                </a:solidFill>
              </a:rPr>
              <a:t>UNDV </a:t>
            </a:r>
            <a:r>
              <a:rPr lang="en-CA" sz="4000" b="1" dirty="0">
                <a:solidFill>
                  <a:srgbClr val="0033CC"/>
                </a:solidFill>
              </a:rPr>
              <a:t>Conference </a:t>
            </a:r>
            <a:r>
              <a:rPr lang="en-CA" sz="4000" b="1" dirty="0" smtClean="0">
                <a:solidFill>
                  <a:srgbClr val="0033CC"/>
                </a:solidFill>
              </a:rPr>
              <a:t>W5 - 17</a:t>
            </a:r>
            <a:endParaRPr lang="en-CA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2FB95-3DC6-428F-B6E4-D7C25020DAA5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10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altLang="ja-JP" sz="3700" b="1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Important points for </a:t>
            </a:r>
            <a:r>
              <a:rPr lang="en-CA" sz="3700" b="1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intellectual maturation</a:t>
            </a:r>
            <a:r>
              <a:rPr lang="en-CA" altLang="ja-JP" sz="3700" b="1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lang="en-CA" altLang="ja-JP" sz="37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219200"/>
            <a:ext cx="8915400" cy="6663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365125" eaLnBrk="0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altLang="ja-JP" sz="4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Intelligence </a:t>
            </a:r>
            <a:r>
              <a:rPr lang="en-CA" altLang="ja-JP" sz="4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involves conceptual maturation from qualitative to semi-quantitative to quantitative.</a:t>
            </a:r>
          </a:p>
          <a:p>
            <a:pPr marL="365125" indent="-365125" eaLnBrk="0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altLang="ja-JP" sz="4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Numbers are just numbers, no matter how simple or how complicated .</a:t>
            </a:r>
          </a:p>
          <a:p>
            <a:pPr marL="365125" indent="-365125" eaLnBrk="0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altLang="ja-JP" sz="4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Mathematics</a:t>
            </a:r>
            <a:r>
              <a:rPr lang="en-CA" altLang="ja-JP" sz="4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No matter how </a:t>
            </a:r>
            <a:r>
              <a:rPr lang="en-CA" altLang="ja-JP" sz="4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complex</a:t>
            </a:r>
            <a:r>
              <a:rPr lang="en-CA" altLang="ja-JP" sz="4400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CA" altLang="ja-JP" sz="4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it seems, you can learn it if you choose to.</a:t>
            </a:r>
            <a:endParaRPr lang="en-CA" altLang="ja-JP" sz="4400" dirty="0">
              <a:latin typeface="Times New Roman" pitchFamily="18" charset="0"/>
              <a:cs typeface="Times New Roman" pitchFamily="18" charset="0"/>
            </a:endParaRPr>
          </a:p>
          <a:p>
            <a:pPr marL="365125" indent="-365125" eaLnBrk="0" hangingPunct="0">
              <a:buFont typeface="Arial" pitchFamily="34" charset="0"/>
              <a:buChar char="•"/>
              <a:defRPr/>
            </a:pPr>
            <a:endParaRPr lang="en-CA" altLang="ja-JP" sz="25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 eaLnBrk="0" hangingPunct="0">
              <a:buFont typeface="Arial" pitchFamily="34" charset="0"/>
              <a:buChar char="•"/>
              <a:defRPr/>
            </a:pPr>
            <a:endParaRPr lang="en-CA" altLang="ja-JP" sz="25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 eaLnBrk="0" hangingPunct="0">
              <a:buFont typeface="Arial" pitchFamily="34" charset="0"/>
              <a:buChar char="•"/>
              <a:defRPr/>
            </a:pPr>
            <a:endParaRPr lang="en-CA" altLang="ja-JP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0" y="1828800"/>
            <a:ext cx="7086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buFont typeface="Arial" charset="0"/>
              <a:buChar char="•"/>
            </a:pPr>
            <a:endParaRPr lang="en-CA" altLang="ja-JP" sz="25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Group 2"/>
          <p:cNvGraphicFramePr>
            <a:graphicFrameLocks noGrp="1"/>
          </p:cNvGraphicFramePr>
          <p:nvPr>
            <p:ph idx="4294967295"/>
          </p:nvPr>
        </p:nvGraphicFramePr>
        <p:xfrm>
          <a:off x="304800" y="1143000"/>
          <a:ext cx="8569325" cy="5476940"/>
        </p:xfrm>
        <a:graphic>
          <a:graphicData uri="http://schemas.openxmlformats.org/drawingml/2006/table">
            <a:tbl>
              <a:tblPr/>
              <a:tblGrid>
                <a:gridCol w="2076450"/>
                <a:gridCol w="5126038"/>
                <a:gridCol w="1366837"/>
              </a:tblGrid>
              <a:tr h="495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Log increments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Digits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Hundred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Thousands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Millions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Billions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Trillions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Quadrillion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1,000,0000,000,000,000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Gazillion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1,000,000,000,000,000,000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58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zillion, jillion, and gazillion, are fictitious names</a:t>
                      </a:r>
                      <a:endParaRPr kumimoji="0" lang="en-CA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“Infinity”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1,000,000,000,000,000,000,000</a:t>
                      </a:r>
                      <a:endParaRPr kumimoji="0" lang="en-CA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8963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CA" altLang="ja-JP" sz="4800" b="1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2.  The 10</a:t>
            </a:r>
            <a:r>
              <a:rPr lang="en-CA" altLang="ja-JP" sz="4800" b="1" baseline="3000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n+1</a:t>
            </a:r>
            <a:r>
              <a:rPr lang="en-CA" altLang="ja-JP" sz="4800" b="1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Module</a:t>
            </a:r>
            <a:endParaRPr lang="en-CA" altLang="ja-JP" sz="480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47E66F-4D42-4D36-8E89-9A9E22B75430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12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Thinking Boxes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4724400" cy="5632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indent="-263525">
              <a:buFont typeface="Arial" charset="0"/>
              <a:buChar char="•"/>
            </a:pPr>
            <a:r>
              <a:rPr lang="en-CA" sz="3000">
                <a:latin typeface="Times New Roman" pitchFamily="18" charset="0"/>
                <a:cs typeface="Times New Roman" pitchFamily="18" charset="0"/>
              </a:rPr>
              <a:t>The 10</a:t>
            </a:r>
            <a:r>
              <a:rPr lang="en-CA" sz="3000" baseline="30000"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CA" sz="3000">
                <a:latin typeface="Times New Roman" pitchFamily="18" charset="0"/>
                <a:cs typeface="Times New Roman" pitchFamily="18" charset="0"/>
              </a:rPr>
              <a:t> series is a logical progression that has no end. </a:t>
            </a:r>
          </a:p>
          <a:p>
            <a:pPr marL="263525" indent="-263525">
              <a:buFont typeface="Arial" charset="0"/>
              <a:buChar char="•"/>
            </a:pPr>
            <a:r>
              <a:rPr lang="en-CA" sz="3000">
                <a:latin typeface="Times New Roman" pitchFamily="18" charset="0"/>
                <a:cs typeface="Times New Roman" pitchFamily="18" charset="0"/>
              </a:rPr>
              <a:t>To stop the progression by </a:t>
            </a:r>
          </a:p>
          <a:p>
            <a:pPr marL="263525" indent="-263525"/>
            <a:r>
              <a:rPr lang="en-CA" sz="3000">
                <a:latin typeface="Times New Roman" pitchFamily="18" charset="0"/>
                <a:cs typeface="Times New Roman" pitchFamily="18" charset="0"/>
              </a:rPr>
              <a:t>   suddenly introducing the </a:t>
            </a:r>
          </a:p>
          <a:p>
            <a:pPr marL="263525" indent="-263525"/>
            <a:r>
              <a:rPr lang="en-CA" sz="3000">
                <a:latin typeface="Times New Roman" pitchFamily="18" charset="0"/>
                <a:cs typeface="Times New Roman" pitchFamily="18" charset="0"/>
              </a:rPr>
              <a:t>   concept of “infinity” at any step is entirely illogical. </a:t>
            </a:r>
          </a:p>
          <a:p>
            <a:pPr marL="263525" indent="-263525">
              <a:buFont typeface="Arial" charset="0"/>
              <a:buChar char="•"/>
            </a:pPr>
            <a:r>
              <a:rPr lang="en-CA" sz="3000">
                <a:latin typeface="Times New Roman" pitchFamily="18" charset="0"/>
                <a:cs typeface="Times New Roman" pitchFamily="18" charset="0"/>
              </a:rPr>
              <a:t>By this logic, the entire concept of infinity is invalid. </a:t>
            </a:r>
          </a:p>
          <a:p>
            <a:pPr marL="263525" indent="-263525">
              <a:buFont typeface="Arial" charset="0"/>
              <a:buChar char="•"/>
            </a:pPr>
            <a:r>
              <a:rPr lang="en-CA" altLang="ja-JP" sz="3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The infinity thinking box can be anywhere depending on the individual.</a:t>
            </a:r>
            <a:endParaRPr lang="en-CA" sz="3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thinking box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457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45" name="Group 33"/>
          <p:cNvGraphicFramePr>
            <a:graphicFrameLocks noGrp="1"/>
          </p:cNvGraphicFramePr>
          <p:nvPr>
            <p:ph idx="4294967295"/>
          </p:nvPr>
        </p:nvGraphicFramePr>
        <p:xfrm>
          <a:off x="468313" y="1143000"/>
          <a:ext cx="8229600" cy="5648644"/>
        </p:xfrm>
        <a:graphic>
          <a:graphicData uri="http://schemas.openxmlformats.org/drawingml/2006/table">
            <a:tbl>
              <a:tblPr/>
              <a:tblGrid>
                <a:gridCol w="2314575"/>
                <a:gridCol w="4608512"/>
                <a:gridCol w="1306513"/>
              </a:tblGrid>
              <a:tr h="788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Square 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Digits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Hundred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x 10 =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 thousand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x 100 = 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Hundred million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10,000 x 10,000 = 100,000,000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Hundred quadrillion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100,000,000 x 100,000,000 = 10,000,000,000,000,000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“Infinity”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10,000,000,000,000,000 x 10,000,000,000,000,000 = infinity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2017" name="Rectangle 6"/>
          <p:cNvSpPr>
            <a:spLocks noChangeArrowheads="1"/>
          </p:cNvSpPr>
          <p:nvPr/>
        </p:nvSpPr>
        <p:spPr bwMode="auto">
          <a:xfrm>
            <a:off x="0" y="152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>
              <a:buFontTx/>
              <a:buAutoNum type="arabicPeriod" startAt="3"/>
            </a:pPr>
            <a:r>
              <a:rPr lang="en-CA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10</a:t>
            </a:r>
            <a:r>
              <a:rPr lang="en-CA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Module</a:t>
            </a:r>
            <a:endParaRPr lang="en-CA" sz="4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CA" altLang="ja-JP" sz="4800" b="1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4.  The Avatamsaka Sutra Module</a:t>
            </a:r>
            <a:endParaRPr lang="en-CA" altLang="ja-JP" sz="48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152400" y="5519738"/>
            <a:ext cx="899160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The first column designates every square step; the second column provides a unit of measurement for that product; the third column quantifies each infinitesimal number. </a:t>
            </a:r>
          </a:p>
        </p:txBody>
      </p:sp>
      <p:graphicFrame>
        <p:nvGraphicFramePr>
          <p:cNvPr id="7" name="Group 45"/>
          <p:cNvGraphicFramePr>
            <a:graphicFrameLocks noGrp="1"/>
          </p:cNvGraphicFramePr>
          <p:nvPr/>
        </p:nvGraphicFramePr>
        <p:xfrm>
          <a:off x="152400" y="1143000"/>
          <a:ext cx="8788400" cy="4289172"/>
        </p:xfrm>
        <a:graphic>
          <a:graphicData uri="http://schemas.openxmlformats.org/drawingml/2006/table">
            <a:tbl>
              <a:tblPr/>
              <a:tblGrid>
                <a:gridCol w="928688"/>
                <a:gridCol w="4251325"/>
                <a:gridCol w="3608387"/>
              </a:tblGrid>
              <a:tr h="567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Avatamsaka </a:t>
                      </a:r>
                      <a:r>
                        <a:rPr kumimoji="0" lang="en-CA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Sūtra</a:t>
                      </a: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Number of Digits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10,000,000 = 10 million = 1 koti 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koti x koti = </a:t>
                      </a: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ayuta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ayuta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x </a:t>
                      </a: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ayuta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= </a:t>
                      </a: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niyuta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29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niyuta x niyuta = bimbara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57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bimbara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x </a:t>
                      </a: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bimbara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= </a:t>
                      </a: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kinkara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113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kinkara x kinkara = agara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225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agara x agara = pravara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449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pravara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x </a:t>
                      </a: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pravara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= </a:t>
                      </a: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mapara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897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64" name="Group 44"/>
          <p:cNvGraphicFramePr>
            <a:graphicFrameLocks noGrp="1"/>
          </p:cNvGraphicFramePr>
          <p:nvPr/>
        </p:nvGraphicFramePr>
        <p:xfrm>
          <a:off x="381000" y="974725"/>
          <a:ext cx="8534400" cy="5882640"/>
        </p:xfrm>
        <a:graphic>
          <a:graphicData uri="http://schemas.openxmlformats.org/drawingml/2006/table">
            <a:tbl>
              <a:tblPr/>
              <a:tblGrid>
                <a:gridCol w="901848"/>
                <a:gridCol w="4128454"/>
                <a:gridCol w="3504098"/>
              </a:tblGrid>
              <a:tr h="556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Avatamsaka </a:t>
                      </a:r>
                      <a:r>
                        <a:rPr kumimoji="0" lang="en-CA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Sūtra</a:t>
                      </a: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Number of Digits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85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aupamya x aupamya = incalculable 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554597137599850363154807652353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incalculable x incalculable  = incalculable</a:t>
                      </a:r>
                      <a:r>
                        <a:rPr kumimoji="0" lang="en-GB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1109194275199700726309615304705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incalculable</a:t>
                      </a:r>
                      <a:r>
                        <a:rPr kumimoji="0" lang="en-GB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x incalculable</a:t>
                      </a:r>
                      <a:r>
                        <a:rPr kumimoji="0" lang="en-GB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= incalculable</a:t>
                      </a:r>
                      <a:r>
                        <a:rPr kumimoji="0" lang="en-GB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2218388550399401452619230609409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incalculable</a:t>
                      </a:r>
                      <a:r>
                        <a:rPr kumimoji="0" lang="en-GB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      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x  incalculable</a:t>
                      </a:r>
                      <a:r>
                        <a:rPr kumimoji="0" lang="en-GB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  =  measureless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4436777100798802905238461218817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measureless x measureless = 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measureless</a:t>
                      </a:r>
                      <a:r>
                        <a:rPr kumimoji="0" lang="en-GB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8873554201597605810476922437633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measureless</a:t>
                      </a:r>
                      <a:r>
                        <a:rPr kumimoji="0" lang="en-GB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444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x </a:t>
                      </a: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measureless</a:t>
                      </a:r>
                      <a:r>
                        <a:rPr kumimoji="0" lang="en-GB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 </a:t>
                      </a: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= measureless</a:t>
                      </a:r>
                      <a:r>
                        <a:rPr kumimoji="0" lang="en-GB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17747108403195211620953844875265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measureless</a:t>
                      </a:r>
                      <a:r>
                        <a:rPr kumimoji="0" lang="en-GB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  x measureless</a:t>
                      </a:r>
                      <a:r>
                        <a:rPr kumimoji="0" lang="en-GB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 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= boundless 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35494216806390423241907689750529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boundless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x 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boundless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1C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= 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boundless</a:t>
                      </a:r>
                      <a:r>
                        <a:rPr kumimoji="0" lang="en-GB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70988433612780846483815379501057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02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CA" altLang="ja-JP" sz="4800" b="1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4.  The Avatamsaka Sutra Module</a:t>
            </a:r>
            <a:endParaRPr lang="en-CA" altLang="ja-JP" sz="4800" b="1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CA" sz="3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Mathematic Logic &amp; Expansion of Mind Set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Finite = Measurable = unit</a:t>
            </a:r>
          </a:p>
          <a:p>
            <a:pPr eaLnBrk="1" hangingPunct="1"/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Infinite = immeasurable = no unit</a:t>
            </a:r>
          </a:p>
          <a:p>
            <a:pPr eaLnBrk="1" hangingPunct="1"/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Introduce additional units to measure large numbers, the immeasurable becomes measurable </a:t>
            </a:r>
          </a:p>
          <a:p>
            <a:pPr eaLnBrk="1" hangingPunct="1"/>
            <a:r>
              <a:rPr lang="en-CA" sz="2800" dirty="0" smtClean="0">
                <a:latin typeface="Times New Roman" pitchFamily="18" charset="0"/>
              </a:rPr>
              <a:t>Abstract concepts such as infinity (a </a:t>
            </a: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</a:rPr>
              <a:t>qualifier</a:t>
            </a:r>
            <a:r>
              <a:rPr lang="en-CA" sz="2800" dirty="0" smtClean="0">
                <a:latin typeface="Times New Roman" pitchFamily="18" charset="0"/>
              </a:rPr>
              <a:t>) can be </a:t>
            </a: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</a:rPr>
              <a:t>quantified</a:t>
            </a:r>
            <a:r>
              <a:rPr lang="en-CA" sz="2800" dirty="0" smtClean="0">
                <a:latin typeface="Times New Roman" pitchFamily="18" charset="0"/>
              </a:rPr>
              <a:t> by introducing new units of measurement.</a:t>
            </a:r>
          </a:p>
          <a:p>
            <a:pPr eaLnBrk="1" hangingPunct="1"/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Break through duality (</a:t>
            </a:r>
            <a:r>
              <a:rPr lang="en-CA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finite</a:t>
            </a: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CA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infinite</a:t>
            </a: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 are opposites by definition)</a:t>
            </a:r>
          </a:p>
          <a:p>
            <a:pPr eaLnBrk="1" hangingPunct="1"/>
            <a:r>
              <a:rPr lang="en-CA" sz="2800" dirty="0" smtClean="0">
                <a:latin typeface="Times New Roman" pitchFamily="18" charset="0"/>
              </a:rPr>
              <a:t>Opposites are product of small mindset</a:t>
            </a:r>
          </a:p>
          <a:p>
            <a:pPr eaLnBrk="1" hangingPunct="1"/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X is inside the box, Y is outside the box, therefore they are opposites. No box, no opposites (think outside box)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477000"/>
            <a:ext cx="1828800" cy="2286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124620-2058-4264-8798-E7D22FFC8B23}" type="slidenum">
              <a:rPr lang="en-US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16</a:t>
            </a:fld>
            <a:endParaRPr lang="zh-CN" altLang="pt-BR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altLang="zh-TW" sz="5400" b="1" dirty="0">
                <a:solidFill>
                  <a:srgbClr val="0000FF"/>
                </a:solidFill>
                <a:latin typeface="Times New Roman" pitchFamily="18" charset="0"/>
              </a:rPr>
              <a:t>AWE Method</a:t>
            </a:r>
            <a:endParaRPr lang="en-CA" sz="5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203" name="TextBox 3"/>
          <p:cNvSpPr txBox="1">
            <a:spLocks noChangeArrowheads="1"/>
          </p:cNvSpPr>
          <p:nvPr/>
        </p:nvSpPr>
        <p:spPr bwMode="auto">
          <a:xfrm>
            <a:off x="152400" y="1371600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/>
            <a:r>
              <a:rPr lang="en-CA" sz="3700" b="1" dirty="0">
                <a:solidFill>
                  <a:srgbClr val="000000"/>
                </a:solidFill>
                <a:latin typeface="Times New Roman" pitchFamily="18" charset="0"/>
              </a:rPr>
              <a:t>Use counting units to measure one’s Zen:</a:t>
            </a:r>
          </a:p>
          <a:p>
            <a:pPr marL="450850" indent="-450850"/>
            <a:endParaRPr lang="en-CA" sz="1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623888" lvl="2" indent="-541338">
              <a:buFont typeface="Calibri" pitchFamily="34" charset="0"/>
              <a:buAutoNum type="arabicPeriod"/>
            </a:pPr>
            <a:r>
              <a:rPr lang="en-CA" sz="3700" dirty="0">
                <a:solidFill>
                  <a:srgbClr val="000000"/>
                </a:solidFill>
                <a:latin typeface="Times New Roman" pitchFamily="18" charset="0"/>
              </a:rPr>
              <a:t>Emotional resistance to accomplish a task</a:t>
            </a:r>
          </a:p>
          <a:p>
            <a:pPr marL="623888" lvl="2" indent="-541338">
              <a:buFont typeface="Calibri" pitchFamily="34" charset="0"/>
              <a:buAutoNum type="arabicPeriod"/>
            </a:pPr>
            <a:r>
              <a:rPr lang="en-CA" sz="3700" dirty="0" smtClean="0">
                <a:solidFill>
                  <a:srgbClr val="000000"/>
                </a:solidFill>
                <a:latin typeface="Times New Roman" pitchFamily="18" charset="0"/>
              </a:rPr>
              <a:t>Ego’s resistance to </a:t>
            </a:r>
            <a:r>
              <a:rPr lang="en-CA" sz="3700" dirty="0" err="1" smtClean="0">
                <a:solidFill>
                  <a:srgbClr val="000000"/>
                </a:solidFill>
                <a:latin typeface="Times New Roman" pitchFamily="18" charset="0"/>
              </a:rPr>
              <a:t>Tathagata’s</a:t>
            </a:r>
            <a:r>
              <a:rPr lang="en-CA" sz="3700" dirty="0" smtClean="0">
                <a:solidFill>
                  <a:srgbClr val="000000"/>
                </a:solidFill>
                <a:latin typeface="Times New Roman" pitchFamily="18" charset="0"/>
              </a:rPr>
              <a:t> teaching</a:t>
            </a:r>
            <a:endParaRPr lang="en-CA" sz="37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623888" lvl="2" indent="-541338">
              <a:buFont typeface="Calibri" pitchFamily="34" charset="0"/>
              <a:buAutoNum type="arabicPeriod"/>
            </a:pPr>
            <a:r>
              <a:rPr lang="en-CA" sz="3700" dirty="0" smtClean="0">
                <a:solidFill>
                  <a:srgbClr val="000000"/>
                </a:solidFill>
                <a:latin typeface="Times New Roman" pitchFamily="18" charset="0"/>
              </a:rPr>
              <a:t>Visualize </a:t>
            </a:r>
            <a:r>
              <a:rPr lang="en-CA" sz="3700" dirty="0">
                <a:solidFill>
                  <a:srgbClr val="000000"/>
                </a:solidFill>
                <a:latin typeface="Times New Roman" pitchFamily="18" charset="0"/>
              </a:rPr>
              <a:t>that infinity is a concept created by the close mind or limited thinking box</a:t>
            </a:r>
          </a:p>
          <a:p>
            <a:pPr marL="623888" lvl="2" indent="-541338">
              <a:buFont typeface="Calibri" pitchFamily="34" charset="0"/>
              <a:buAutoNum type="arabicPeriod"/>
            </a:pPr>
            <a:r>
              <a:rPr lang="en-CA" sz="3700" dirty="0">
                <a:solidFill>
                  <a:srgbClr val="000000"/>
                </a:solidFill>
                <a:latin typeface="Times New Roman" pitchFamily="18" charset="0"/>
              </a:rPr>
              <a:t>Focus/concentration/attention span (Samadhi)</a:t>
            </a:r>
          </a:p>
          <a:p>
            <a:pPr marL="623888" lvl="2" indent="-541338">
              <a:buFont typeface="Calibri" pitchFamily="34" charset="0"/>
              <a:buAutoNum type="arabicPeriod"/>
            </a:pPr>
            <a:r>
              <a:rPr lang="en-CA" sz="3700" dirty="0">
                <a:solidFill>
                  <a:srgbClr val="000000"/>
                </a:solidFill>
                <a:latin typeface="Times New Roman" pitchFamily="18" charset="0"/>
              </a:rPr>
              <a:t>Life force (Zen serenity power)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CCBE23-B102-4A1A-B422-32058B6BAB6B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17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512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2875"/>
            <a:ext cx="5365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066800"/>
          </a:xfrm>
        </p:spPr>
        <p:txBody>
          <a:bodyPr/>
          <a:lstStyle/>
          <a:p>
            <a:pPr eaLnBrk="1" hangingPunct="1"/>
            <a:r>
              <a:rPr lang="en-CA" sz="6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CA" sz="6000" b="1" smtClean="0">
              <a:solidFill>
                <a:srgbClr val="0000FF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250825" y="1143000"/>
            <a:ext cx="8893175" cy="55451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CA" sz="3500" dirty="0" smtClean="0">
                <a:latin typeface="Times New Roman" pitchFamily="18" charset="0"/>
                <a:cs typeface="Times New Roman" pitchFamily="18" charset="0"/>
              </a:rPr>
              <a:t>Turning the Dharma Wheel forward </a:t>
            </a:r>
            <a:r>
              <a:rPr lang="en-CA" sz="3500" dirty="0" smtClean="0">
                <a:latin typeface="Aharoni"/>
                <a:cs typeface="Aharoni"/>
                <a:sym typeface="Symbol"/>
              </a:rPr>
              <a:t> </a:t>
            </a:r>
            <a:r>
              <a:rPr lang="en-CA" sz="3500" dirty="0" smtClean="0">
                <a:latin typeface="Times New Roman" pitchFamily="18" charset="0"/>
                <a:cs typeface="Times New Roman" pitchFamily="18" charset="0"/>
                <a:sym typeface="Symbol"/>
              </a:rPr>
              <a:t>to </a:t>
            </a:r>
            <a:r>
              <a:rPr lang="en-CA" sz="3500" dirty="0" smtClean="0">
                <a:latin typeface="Times New Roman" pitchFamily="18" charset="0"/>
                <a:cs typeface="Times New Roman" pitchFamily="18" charset="0"/>
              </a:rPr>
              <a:t>extract the wisdom from the sutra and elucidates the teachings using modern languages and methods: </a:t>
            </a:r>
          </a:p>
          <a:p>
            <a:pPr marL="623888" indent="-623888" eaLnBrk="1" hangingPunct="1">
              <a:buFont typeface="+mj-lt"/>
              <a:buAutoNum type="arabicPeriod"/>
              <a:defRPr/>
            </a:pPr>
            <a:r>
              <a:rPr lang="en-CA" altLang="zh-TW" sz="3500" dirty="0" smtClean="0">
                <a:latin typeface="Times New Roman" pitchFamily="18" charset="0"/>
                <a:ea typeface="楷体"/>
                <a:cs typeface="Times New Roman" pitchFamily="18" charset="0"/>
              </a:rPr>
              <a:t>How to open our minds</a:t>
            </a:r>
          </a:p>
          <a:p>
            <a:pPr marL="623888" indent="-623888" eaLnBrk="1" hangingPunct="1">
              <a:buFont typeface="+mj-lt"/>
              <a:buAutoNum type="arabicPeriod"/>
              <a:defRPr/>
            </a:pPr>
            <a:r>
              <a:rPr lang="en-CA" altLang="zh-TW" sz="3500" dirty="0" smtClean="0">
                <a:latin typeface="Times New Roman" pitchFamily="18" charset="0"/>
                <a:ea typeface="楷体"/>
                <a:cs typeface="Times New Roman" pitchFamily="18" charset="0"/>
              </a:rPr>
              <a:t>From qualify to quantify</a:t>
            </a:r>
          </a:p>
          <a:p>
            <a:pPr marL="623888" indent="-623888" eaLnBrk="1" hangingPunct="1">
              <a:buFont typeface="+mj-lt"/>
              <a:buAutoNum type="arabicPeriod"/>
              <a:defRPr/>
            </a:pPr>
            <a:r>
              <a:rPr lang="en-CA" altLang="zh-TW" sz="3500" dirty="0" smtClean="0">
                <a:latin typeface="Times New Roman" pitchFamily="18" charset="0"/>
                <a:ea typeface="楷体"/>
                <a:cs typeface="Times New Roman" pitchFamily="18" charset="0"/>
              </a:rPr>
              <a:t>How to transcend duality</a:t>
            </a:r>
          </a:p>
          <a:p>
            <a:pPr marL="623888" indent="-623888" eaLnBrk="1" hangingPunct="1">
              <a:buFont typeface="+mj-lt"/>
              <a:buAutoNum type="arabicPeriod"/>
              <a:defRPr/>
            </a:pPr>
            <a:r>
              <a:rPr lang="en-CA" altLang="zh-TW" sz="3500" dirty="0" smtClean="0">
                <a:latin typeface="Times New Roman" pitchFamily="18" charset="0"/>
                <a:ea typeface="楷体"/>
                <a:cs typeface="Times New Roman" pitchFamily="18" charset="0"/>
              </a:rPr>
              <a:t>Resolved opposites/conflicts</a:t>
            </a:r>
          </a:p>
          <a:p>
            <a:pPr marL="623888" indent="-623888" eaLnBrk="1" hangingPunct="1">
              <a:buFont typeface="+mj-lt"/>
              <a:buAutoNum type="arabicPeriod"/>
              <a:defRPr/>
            </a:pPr>
            <a:r>
              <a:rPr lang="en-CA" altLang="zh-TW" sz="3500" dirty="0" smtClean="0">
                <a:latin typeface="Times New Roman" pitchFamily="18" charset="0"/>
                <a:ea typeface="楷体"/>
                <a:cs typeface="Times New Roman" pitchFamily="18" charset="0"/>
              </a:rPr>
              <a:t>Attain equanimity by going from relative to absolute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688C7-E16D-4D75-AA38-230986D9295B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en-CA" sz="6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542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0A8998-A6D0-499E-83EA-EBE372272558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19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914400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>
              <a:spcAft>
                <a:spcPts val="600"/>
              </a:spcAft>
              <a:buFont typeface="Arial" charset="0"/>
              <a:buChar char="•"/>
            </a:pP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“How to Transcend Duality” is AWE’s third 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in Year-1 university curriculum.</a:t>
            </a:r>
          </a:p>
          <a:p>
            <a:pPr marL="360363" indent="-360363">
              <a:spcAft>
                <a:spcPts val="600"/>
              </a:spcAft>
              <a:buFont typeface="Arial" charset="0"/>
              <a:buChar char="•"/>
            </a:pP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This talk 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subscribes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to two 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conference sub-themes:</a:t>
            </a:r>
          </a:p>
          <a:p>
            <a:pPr marL="360363" indent="-360363">
              <a:spcAft>
                <a:spcPts val="600"/>
              </a:spcAft>
              <a:buFont typeface="Arial" charset="0"/>
              <a:buChar char="•"/>
            </a:pPr>
            <a:endParaRPr lang="en-CA" sz="1100" dirty="0">
              <a:latin typeface="Times New Roman" pitchFamily="18" charset="0"/>
              <a:cs typeface="Times New Roman" pitchFamily="18" charset="0"/>
            </a:endParaRPr>
          </a:p>
          <a:p>
            <a:pPr marL="801688" indent="-447675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Buddhist Education and University Level Curriculum</a:t>
            </a:r>
          </a:p>
          <a:p>
            <a:pPr marL="801688" indent="-447675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Peace-building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 Post-Conflict Recovery</a:t>
            </a:r>
          </a:p>
          <a:p>
            <a:pPr marL="360363" indent="-360363"/>
            <a:endParaRPr lang="en-CA" sz="4000" dirty="0"/>
          </a:p>
        </p:txBody>
      </p:sp>
      <p:pic>
        <p:nvPicPr>
          <p:cNvPr id="54276" name="Picture 2" descr="http://4.bp.blogspot.com/_7QCQqEoMUhk/TSywUnyDPoI/AAAAAAAABO0/XyiVIZBoJ3c/s1600/buddha-wallpapers-photos-pictures-lo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4495800" cy="609600"/>
          </a:xfrm>
        </p:spPr>
        <p:txBody>
          <a:bodyPr/>
          <a:lstStyle/>
          <a:p>
            <a:r>
              <a:rPr lang="en-CA" sz="4000" b="1" smtClean="0">
                <a:solidFill>
                  <a:srgbClr val="0000F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Tripitaka Volumes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8F97CB-60AF-45A0-9084-D0B173D43D82}" type="slidenum">
              <a:rPr lang="en-CA" smtClean="0">
                <a:cs typeface="Arial" charset="0"/>
              </a:rPr>
              <a:pPr/>
              <a:t>2</a:t>
            </a:fld>
            <a:endParaRPr lang="en-CA" smtClean="0">
              <a:cs typeface="Arial" charset="0"/>
            </a:endParaRPr>
          </a:p>
        </p:txBody>
      </p:sp>
      <p:pic>
        <p:nvPicPr>
          <p:cNvPr id="29702" name="Picture 2" descr="http://media.smithsonianmag.com/images/Tripitaka-Koreana-UNESCO-World-Register-6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57400"/>
            <a:ext cx="9144000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4648200" y="1066800"/>
            <a:ext cx="4191000" cy="1371600"/>
          </a:xfrm>
          <a:prstGeom prst="wedgeEllipseCallout">
            <a:avLst>
              <a:gd name="adj1" fmla="val 28357"/>
              <a:gd name="adj2" fmla="val 132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4000" dirty="0"/>
              <a:t>Where do I begin?</a:t>
            </a: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Teachings for Transcending Duality</a:t>
            </a:r>
            <a:endParaRPr lang="en-CA" sz="4400" b="1" dirty="0">
              <a:solidFill>
                <a:srgbClr val="0000FF"/>
              </a:solidFill>
            </a:endParaRPr>
          </a:p>
        </p:txBody>
      </p:sp>
      <p:pic>
        <p:nvPicPr>
          <p:cNvPr id="14" name="Where do I begin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610600" y="1143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63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ontent Placeholder 2"/>
          <p:cNvSpPr>
            <a:spLocks noGrp="1"/>
          </p:cNvSpPr>
          <p:nvPr>
            <p:ph idx="1"/>
          </p:nvPr>
        </p:nvSpPr>
        <p:spPr>
          <a:xfrm>
            <a:off x="3352800" y="1219200"/>
            <a:ext cx="5651500" cy="4537075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endParaRPr lang="en-CA" smtClean="0">
              <a:solidFill>
                <a:srgbClr val="FF6600"/>
              </a:solidFill>
              <a:latin typeface="Garamond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r>
              <a:rPr lang="en-CA" sz="6400" b="1" smtClean="0">
                <a:solidFill>
                  <a:srgbClr val="FF6600"/>
                </a:solidFill>
                <a:latin typeface="Garamond" pitchFamily="18" charset="0"/>
                <a:cs typeface="Times New Roman" pitchFamily="18" charset="0"/>
              </a:rPr>
              <a:t>FIN</a:t>
            </a:r>
          </a:p>
          <a:p>
            <a:pPr algn="ctr" eaLnBrk="1" hangingPunct="1">
              <a:buClr>
                <a:srgbClr val="FF0000"/>
              </a:buClr>
              <a:buFont typeface="Arial" charset="0"/>
              <a:buNone/>
            </a:pPr>
            <a:r>
              <a:rPr lang="en-CA" sz="6400" b="1" smtClean="0">
                <a:solidFill>
                  <a:srgbClr val="FF6600"/>
                </a:solidFill>
                <a:latin typeface="Garamond" pitchFamily="18" charset="0"/>
                <a:cs typeface="Times New Roman" pitchFamily="18" charset="0"/>
              </a:rPr>
              <a:t>Thank You for Your Attention</a:t>
            </a:r>
            <a:endParaRPr lang="en-CA" sz="64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50482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10" descr="imagesCACCTX8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16113"/>
            <a:ext cx="3267075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12"/>
          <p:cNvSpPr>
            <a:spLocks noChangeArrowheads="1"/>
          </p:cNvSpPr>
          <p:nvPr/>
        </p:nvSpPr>
        <p:spPr bwMode="auto">
          <a:xfrm>
            <a:off x="1331913" y="28575"/>
            <a:ext cx="7200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FF0000"/>
              </a:buClr>
            </a:pPr>
            <a:r>
              <a:rPr lang="en-CA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www.AWE-edu.com</a:t>
            </a:r>
          </a:p>
        </p:txBody>
      </p:sp>
      <p:sp>
        <p:nvSpPr>
          <p:cNvPr id="5530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40C2AC-80CD-4106-AABD-10E16ADCCD4B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20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CE762C-2395-4743-B636-93EDEBBD7773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3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567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9750" indent="-539750">
              <a:buFont typeface="+mj-lt"/>
              <a:buAutoNum type="arabicPeriod"/>
              <a:defRPr/>
            </a:pP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Lankavatara Sutra Scroll #1, Chapter 1, Section 1, “Lecture on the Heart by All Tathagata” (</a:t>
            </a:r>
            <a:r>
              <a:rPr lang="ja-JP" altLang="en-US" sz="3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楞伽阿跋多羅寶經卷第一</a:t>
            </a:r>
            <a:r>
              <a:rPr lang="en-CA" sz="30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,</a:t>
            </a:r>
            <a:r>
              <a:rPr lang="ja-JP" altLang="en-US" sz="3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一切佛語心品第一之一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marL="539750" indent="-539750">
              <a:buFont typeface="+mj-lt"/>
              <a:buAutoNum type="arabicPeriod"/>
              <a:defRPr/>
            </a:pP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In the final chapter of the 6th Patriarch Platform Sutra. </a:t>
            </a:r>
          </a:p>
          <a:p>
            <a:pPr marL="539750" indent="-539750">
              <a:buFont typeface="+mj-lt"/>
              <a:buAutoNum type="arabicPeriod"/>
              <a:defRPr/>
            </a:pP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In two places in the Avatamsaka Sutra [</a:t>
            </a:r>
            <a:r>
              <a:rPr lang="ja-JP" altLang="en-US" sz="3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大方廣佛華嚴經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]:</a:t>
            </a:r>
          </a:p>
          <a:p>
            <a:pPr marL="1054100" indent="-514350"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“Enter the dharma realm [</a:t>
            </a:r>
            <a:r>
              <a:rPr lang="ja-JP" altLang="en-US" sz="3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入法界品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]” Section 12 [</a:t>
            </a:r>
            <a:r>
              <a:rPr lang="ja-JP" altLang="en-US" sz="3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善財童子第十二參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].  </a:t>
            </a:r>
          </a:p>
          <a:p>
            <a:pPr marL="1054100" indent="-514350"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Scroll #45, Asamkhya Article, Chapter 30 (</a:t>
            </a:r>
            <a:r>
              <a:rPr lang="ja-JP" altLang="en-US" sz="3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卷四十五，阿僧祇品，第三十章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3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CA" sz="3000" dirty="0" err="1">
                <a:latin typeface="Times New Roman" pitchFamily="18" charset="0"/>
                <a:cs typeface="Times New Roman" pitchFamily="18" charset="0"/>
              </a:rPr>
              <a:t>Tathagata’s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 instructions for the Bodhisattva </a:t>
            </a:r>
            <a:r>
              <a:rPr lang="en-CA" sz="3000" i="1" dirty="0">
                <a:latin typeface="Times New Roman" pitchFamily="18" charset="0"/>
                <a:cs typeface="Times New Roman" pitchFamily="18" charset="0"/>
              </a:rPr>
              <a:t>Ruler of Heart 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ja-JP" altLang="en-US" sz="3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心王菩薩</a:t>
            </a:r>
            <a:r>
              <a:rPr lang="en-CA" sz="30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C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Teachings for Transcending Duality</a:t>
            </a:r>
            <a:endParaRPr lang="en-CA" sz="4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828800"/>
          </a:xfrm>
        </p:spPr>
        <p:txBody>
          <a:bodyPr/>
          <a:lstStyle/>
          <a:p>
            <a:r>
              <a:rPr lang="en-CA" sz="5400" dirty="0" smtClean="0">
                <a:latin typeface="Times New Roman" pitchFamily="18" charset="0"/>
                <a:cs typeface="Times New Roman" pitchFamily="18" charset="0"/>
              </a:rPr>
              <a:t>Let’s start from the very beginning</a:t>
            </a:r>
            <a:endParaRPr lang="en-C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34B2A-6737-4101-A529-12762B23BE0E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  <p:pic>
        <p:nvPicPr>
          <p:cNvPr id="7" name="Let's start from the beginn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172200" y="3352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9D6133-9EC3-424F-B401-C7031605C407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5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2772" name="Rectangle 15"/>
          <p:cNvSpPr>
            <a:spLocks noChangeArrowheads="1"/>
          </p:cNvSpPr>
          <p:nvPr/>
        </p:nvSpPr>
        <p:spPr bwMode="auto">
          <a:xfrm>
            <a:off x="0" y="228600"/>
            <a:ext cx="9144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altLang="ja-JP" sz="3000" b="1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Sentient Beings are Born to Develop Duality Concepts </a:t>
            </a:r>
            <a:endParaRPr lang="en-CA" sz="3000" b="1" dirty="0">
              <a:solidFill>
                <a:srgbClr val="0000FF"/>
              </a:solidFill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2773" name="Rectangle 16"/>
          <p:cNvSpPr>
            <a:spLocks noChangeArrowheads="1"/>
          </p:cNvSpPr>
          <p:nvPr/>
        </p:nvSpPr>
        <p:spPr bwMode="auto">
          <a:xfrm>
            <a:off x="0" y="1143000"/>
            <a:ext cx="914400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7813" indent="-277813">
              <a:buFont typeface="Arial" charset="0"/>
              <a:buChar char="•"/>
            </a:pPr>
            <a:r>
              <a:rPr lang="en-CA" sz="3100" dirty="0">
                <a:latin typeface="Times New Roman" pitchFamily="18" charset="0"/>
                <a:cs typeface="Times New Roman" pitchFamily="18" charset="0"/>
              </a:rPr>
              <a:t>Sentient beings recognize phenomena by duality. </a:t>
            </a:r>
          </a:p>
          <a:p>
            <a:pPr marL="277813" indent="-277813">
              <a:buFont typeface="Arial" charset="0"/>
              <a:buChar char="•"/>
            </a:pPr>
            <a:r>
              <a:rPr lang="en-CA" sz="3100" dirty="0">
                <a:latin typeface="Times New Roman" pitchFamily="18" charset="0"/>
                <a:cs typeface="Times New Roman" pitchFamily="18" charset="0"/>
              </a:rPr>
              <a:t>Realities are perceived in contrasting pairs: light/dark, hungry/full, hot/cold, happy/sad, black/white, male/female, life/death, good/evil, yes/no, heaven/hell, positive/negative, Yin/Yang, samsara/nirvana, etc. </a:t>
            </a:r>
          </a:p>
          <a:p>
            <a:pPr marL="277813" indent="-277813">
              <a:buFont typeface="Arial" charset="0"/>
              <a:buChar char="•"/>
            </a:pPr>
            <a:r>
              <a:rPr lang="en-CA" sz="3100" dirty="0">
                <a:latin typeface="Times New Roman" pitchFamily="18" charset="0"/>
                <a:cs typeface="Times New Roman" pitchFamily="18" charset="0"/>
              </a:rPr>
              <a:t>The 6th Patriarch listed a total of 36 such duality pairs in the final Chapter of the Platform Sutra.</a:t>
            </a:r>
          </a:p>
        </p:txBody>
      </p:sp>
      <p:pic>
        <p:nvPicPr>
          <p:cNvPr id="32774" name="Picture 2" descr="http://static.guim.co.uk/sys-images/Society/Pix/pictures/2010/4/21/1271861774568/Crying-Baby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495800"/>
            <a:ext cx="393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4" descr="https://encrypted-tbn3.gstatic.com/images?q=tbn:ANd9GcRCGQf9gBT93SJ7CNxhLv2ppJaCridGs3V0FXtb_1_7lmiUHREK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648200"/>
            <a:ext cx="29495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7434FE-58B9-4441-930E-620DE11300D6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6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3794" name="TextBox 5"/>
          <p:cNvSpPr txBox="1">
            <a:spLocks noChangeArrowheads="1"/>
          </p:cNvSpPr>
          <p:nvPr/>
        </p:nvSpPr>
        <p:spPr bwMode="auto">
          <a:xfrm>
            <a:off x="0" y="15240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Disadvantages of Duality Thinking Mode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1066800"/>
            <a:ext cx="8991600" cy="62023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CA" sz="3900" dirty="0">
                <a:latin typeface="Times New Roman" pitchFamily="18" charset="0"/>
                <a:cs typeface="Times New Roman" pitchFamily="18" charset="0"/>
              </a:rPr>
              <a:t>Habitually thinks in terms of: </a:t>
            </a:r>
          </a:p>
          <a:p>
            <a:pPr marL="900113" indent="-53975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>
                <a:latin typeface="Times New Roman" pitchFamily="18" charset="0"/>
                <a:cs typeface="Times New Roman" pitchFamily="18" charset="0"/>
              </a:rPr>
              <a:t>Opposites</a:t>
            </a:r>
          </a:p>
          <a:p>
            <a:pPr marL="900113" indent="-53975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>
                <a:latin typeface="Times New Roman" pitchFamily="18" charset="0"/>
                <a:cs typeface="Times New Roman" pitchFamily="18" charset="0"/>
              </a:rPr>
              <a:t>Mutually exclusive</a:t>
            </a:r>
          </a:p>
          <a:p>
            <a:pPr marL="900113" indent="-53975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</a:p>
          <a:p>
            <a:pPr marL="900113" indent="-53975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>
                <a:latin typeface="Times New Roman" pitchFamily="18" charset="0"/>
                <a:cs typeface="Times New Roman" pitchFamily="18" charset="0"/>
              </a:rPr>
              <a:t>Fragmentation</a:t>
            </a:r>
          </a:p>
          <a:p>
            <a:pPr marL="900113" indent="-53975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>
                <a:latin typeface="Times New Roman" pitchFamily="18" charset="0"/>
                <a:cs typeface="Times New Roman" pitchFamily="18" charset="0"/>
              </a:rPr>
              <a:t>Segregation</a:t>
            </a:r>
          </a:p>
          <a:p>
            <a:pPr marL="900113" indent="-53975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>
                <a:latin typeface="Times New Roman" pitchFamily="18" charset="0"/>
                <a:cs typeface="Times New Roman" pitchFamily="18" charset="0"/>
              </a:rPr>
              <a:t>Separation</a:t>
            </a:r>
          </a:p>
          <a:p>
            <a:pPr marL="900113" indent="-53975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900" dirty="0">
                <a:latin typeface="Times New Roman" pitchFamily="18" charset="0"/>
                <a:cs typeface="Times New Roman" pitchFamily="18" charset="0"/>
              </a:rPr>
              <a:t>Split/divide</a:t>
            </a:r>
            <a:endParaRPr lang="en-CA" sz="39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CA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C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6088063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world today!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70322D-F471-451C-BDDA-C4528D1A8E6E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7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4818" name="Rectangle 7"/>
          <p:cNvSpPr>
            <a:spLocks noChangeArrowheads="1"/>
          </p:cNvSpPr>
          <p:nvPr/>
        </p:nvSpPr>
        <p:spPr bwMode="auto">
          <a:xfrm>
            <a:off x="0" y="1524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Enlightened Beings Transcended Duality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143000"/>
          <a:ext cx="9144000" cy="4416552"/>
        </p:xfrm>
        <a:graphic>
          <a:graphicData uri="http://schemas.openxmlformats.org/drawingml/2006/table">
            <a:tbl>
              <a:tblPr/>
              <a:tblGrid>
                <a:gridCol w="4335517"/>
                <a:gridCol w="4808483"/>
              </a:tblGrid>
              <a:tr h="957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400" b="1" dirty="0" smtClean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Enlighten </a:t>
                      </a:r>
                      <a:r>
                        <a:rPr lang="en-CA" sz="3400" b="1" dirty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Thinking    </a:t>
                      </a:r>
                      <a:r>
                        <a:rPr lang="en-CA" sz="3800" b="1" dirty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Holistic</a:t>
                      </a:r>
                      <a:endParaRPr lang="en-CA" sz="3800" dirty="0">
                        <a:solidFill>
                          <a:srgbClr val="0066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3400" b="1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Sentient </a:t>
                      </a:r>
                      <a:r>
                        <a:rPr lang="en-CA" sz="3400" b="1" dirty="0" smtClean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Being Thinking </a:t>
                      </a:r>
                      <a:r>
                        <a:rPr lang="en-CA" sz="3800" b="1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Fragmented</a:t>
                      </a:r>
                      <a:endParaRPr lang="en-CA" sz="3800" b="1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Wholesome</a:t>
                      </a:r>
                      <a:endParaRPr lang="en-CA" sz="3600" dirty="0">
                        <a:solidFill>
                          <a:srgbClr val="0066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Unhealthy</a:t>
                      </a:r>
                      <a:endParaRPr lang="en-CA" sz="36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All-inclusive</a:t>
                      </a:r>
                      <a:endParaRPr lang="en-CA" sz="3600" dirty="0">
                        <a:solidFill>
                          <a:srgbClr val="0066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Exclusion</a:t>
                      </a:r>
                      <a:endParaRPr lang="en-CA" sz="36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Integration</a:t>
                      </a:r>
                      <a:endParaRPr lang="en-CA" sz="3600" dirty="0">
                        <a:solidFill>
                          <a:srgbClr val="0066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Segregation</a:t>
                      </a:r>
                      <a:endParaRPr lang="en-CA" sz="36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Unification</a:t>
                      </a:r>
                      <a:endParaRPr lang="en-CA" sz="3600" dirty="0">
                        <a:solidFill>
                          <a:srgbClr val="0066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Separation</a:t>
                      </a:r>
                      <a:endParaRPr lang="en-CA" sz="36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0066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Totality</a:t>
                      </a:r>
                      <a:endParaRPr lang="en-CA" sz="3600" dirty="0">
                        <a:solidFill>
                          <a:srgbClr val="0066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Split/divide</a:t>
                      </a:r>
                      <a:endParaRPr lang="en-CA" sz="36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715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Open Mind</a:t>
            </a:r>
            <a:endParaRPr lang="en-CA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41A725-4508-4F76-A15E-55503EE3D05E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8</a:t>
            </a:fld>
            <a:endParaRPr lang="en-CA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0" y="152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AWE Teaching Modules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219200"/>
            <a:ext cx="8991600" cy="5048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CA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Why are these teachings not popular?</a:t>
            </a:r>
            <a:r>
              <a:rPr lang="en-CA" sz="36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</a:pPr>
            <a:r>
              <a:rPr lang="en-CA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Tathagata teachings are too profound to grasp 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</a:pPr>
            <a:r>
              <a:rPr lang="en-CA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Open your mind first before transcending duality </a:t>
            </a:r>
          </a:p>
          <a:p>
            <a:pPr marL="268288" indent="-268288">
              <a:spcAft>
                <a:spcPts val="1800"/>
              </a:spcAft>
              <a:buFont typeface="Arial" charset="0"/>
              <a:buChar char="•"/>
            </a:pPr>
            <a:r>
              <a:rPr lang="en-GB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Bridges the gap by introducing the missing prerequisite prior to the </a:t>
            </a:r>
            <a:r>
              <a:rPr lang="en-CA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Avatamsaka Sutra Module. </a:t>
            </a:r>
            <a:endParaRPr lang="en-CA" sz="12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806450" indent="-538163">
              <a:buFont typeface="Calibri" pitchFamily="34" charset="0"/>
              <a:buAutoNum type="arabicPeriod"/>
            </a:pPr>
            <a:r>
              <a:rPr lang="en-CA" altLang="ja-JP" sz="3200" dirty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Childhood Development Module</a:t>
            </a:r>
          </a:p>
          <a:p>
            <a:pPr marL="806450" indent="-538163" eaLnBrk="0" hangingPunct="0">
              <a:buFont typeface="Calibri" pitchFamily="34" charset="0"/>
              <a:buAutoNum type="arabicPeriod"/>
            </a:pPr>
            <a:r>
              <a:rPr lang="en-CA" altLang="ja-JP" sz="3200" dirty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10</a:t>
            </a:r>
            <a:r>
              <a:rPr lang="en-CA" altLang="ja-JP" sz="3200" baseline="30000" dirty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n+1</a:t>
            </a:r>
            <a:r>
              <a:rPr lang="en-CA" altLang="ja-JP" sz="3200" dirty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Module</a:t>
            </a:r>
          </a:p>
          <a:p>
            <a:pPr marL="806450" indent="-538163" eaLnBrk="0" hangingPunct="0">
              <a:buFont typeface="Calibri" pitchFamily="34" charset="0"/>
              <a:buAutoNum type="arabicPeriod"/>
            </a:pPr>
            <a:r>
              <a:rPr lang="en-CA" altLang="ja-JP" sz="3200" dirty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10</a:t>
            </a:r>
            <a:r>
              <a:rPr lang="en-CA" altLang="ja-JP" sz="3200" baseline="30000" dirty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en-CA" altLang="ja-JP" sz="3200" dirty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Module</a:t>
            </a:r>
          </a:p>
          <a:p>
            <a:pPr marL="806450" indent="-538163" eaLnBrk="0" hangingPunct="0">
              <a:buFont typeface="Calibri" pitchFamily="34" charset="0"/>
              <a:buAutoNum type="arabicPeriod"/>
            </a:pPr>
            <a:r>
              <a:rPr lang="en-CA" altLang="ja-JP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Avatamsaka Sutra Module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2" descr="high m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495800"/>
            <a:ext cx="2895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AEE3C2-630E-45CC-A2BD-040FA1EF3FC4}" type="slidenum">
              <a:rPr lang="en-CA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9</a:t>
            </a:fld>
            <a:endParaRPr lang="en-CA" dirty="0" smtClean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6869" name="Picture 9" descr="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6720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11" descr="infa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8288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10" descr="newborn"/>
          <p:cNvPicPr>
            <a:picLocks noChangeAspect="1" noChangeArrowheads="1"/>
          </p:cNvPicPr>
          <p:nvPr/>
        </p:nvPicPr>
        <p:blipFill>
          <a:blip r:embed="rId5" cstate="print"/>
          <a:srcRect t="11568" b="11568"/>
          <a:stretch>
            <a:fillRect/>
          </a:stretch>
        </p:blipFill>
        <p:spPr bwMode="auto">
          <a:xfrm>
            <a:off x="228600" y="205740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14" descr="girl-counti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19050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0" y="1524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altLang="ja-JP" sz="4000" b="1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1.  The Childhood Development Module</a:t>
            </a:r>
            <a:endParaRPr lang="en-CA" sz="4000" b="1" dirty="0">
              <a:solidFill>
                <a:srgbClr val="0000FF"/>
              </a:solidFill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6874" name="Rectangle 16"/>
          <p:cNvSpPr>
            <a:spLocks noChangeArrowheads="1"/>
          </p:cNvSpPr>
          <p:nvPr/>
        </p:nvSpPr>
        <p:spPr bwMode="auto">
          <a:xfrm>
            <a:off x="0" y="1066800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indent="-263525" algn="ctr"/>
            <a:r>
              <a:rPr lang="en-CA" sz="3400" dirty="0" smtClean="0">
                <a:latin typeface="Times New Roman" pitchFamily="18" charset="0"/>
                <a:cs typeface="Times New Roman" pitchFamily="18" charset="0"/>
              </a:rPr>
              <a:t>Numerical </a:t>
            </a:r>
            <a:r>
              <a:rPr lang="en-CA" sz="3400" dirty="0">
                <a:latin typeface="Times New Roman" pitchFamily="18" charset="0"/>
                <a:cs typeface="Times New Roman" pitchFamily="18" charset="0"/>
              </a:rPr>
              <a:t>concept parallels intellectual </a:t>
            </a:r>
            <a:r>
              <a:rPr lang="en-CA" sz="3400" dirty="0" smtClean="0">
                <a:latin typeface="Times New Roman" pitchFamily="18" charset="0"/>
                <a:cs typeface="Times New Roman" pitchFamily="18" charset="0"/>
              </a:rPr>
              <a:t>maturation </a:t>
            </a:r>
            <a:endParaRPr lang="en-CA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3352800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dirty="0">
                <a:latin typeface="Times New Roman" pitchFamily="18" charset="0"/>
                <a:cs typeface="Times New Roman" pitchFamily="18" charset="0"/>
              </a:rPr>
              <a:t>Baby has no concept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numbers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6" name="Rectangle 10"/>
          <p:cNvSpPr>
            <a:spLocks noChangeArrowheads="1"/>
          </p:cNvSpPr>
          <p:nvPr/>
        </p:nvSpPr>
        <p:spPr bwMode="auto">
          <a:xfrm>
            <a:off x="2819400" y="36576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CA" altLang="ja-JP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Learn by play</a:t>
            </a:r>
            <a:endParaRPr lang="en-CA" altLang="ja-JP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7" name="Rectangle 1"/>
          <p:cNvSpPr>
            <a:spLocks noChangeArrowheads="1"/>
          </p:cNvSpPr>
          <p:nvPr/>
        </p:nvSpPr>
        <p:spPr bwMode="auto">
          <a:xfrm>
            <a:off x="5029200" y="38862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CA" altLang="ja-JP" dirty="0" smtClean="0">
                <a:latin typeface="Times New Roman" pitchFamily="18" charset="0"/>
                <a:cs typeface="Times New Roman" pitchFamily="18" charset="0"/>
              </a:rPr>
              <a:t>Count</a:t>
            </a:r>
            <a:endParaRPr lang="en-CA" altLang="ja-JP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8" name="Picture 20" descr="the_Coun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1905000"/>
            <a:ext cx="182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9" name="Rectangle 1"/>
          <p:cNvSpPr>
            <a:spLocks noChangeArrowheads="1"/>
          </p:cNvSpPr>
          <p:nvPr/>
        </p:nvSpPr>
        <p:spPr bwMode="auto">
          <a:xfrm>
            <a:off x="7391400" y="51054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altLang="ja-JP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Complex </a:t>
            </a:r>
            <a:r>
              <a:rPr lang="en-CA" altLang="ja-JP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mathematics</a:t>
            </a:r>
            <a:endParaRPr lang="en-CA" altLang="ja-JP" sz="1800" dirty="0">
              <a:cs typeface="Calibri" pitchFamily="34" charset="0"/>
            </a:endParaRPr>
          </a:p>
        </p:txBody>
      </p:sp>
      <p:sp>
        <p:nvSpPr>
          <p:cNvPr id="36880" name="Rectangle 2"/>
          <p:cNvSpPr>
            <a:spLocks noChangeArrowheads="1"/>
          </p:cNvSpPr>
          <p:nvPr/>
        </p:nvSpPr>
        <p:spPr bwMode="auto">
          <a:xfrm>
            <a:off x="2895600" y="4724400"/>
            <a:ext cx="1828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altLang="ja-JP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quantitative concept using numbers</a:t>
            </a:r>
            <a:endParaRPr lang="en-CA" altLang="ja-JP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1001</Words>
  <Application>Microsoft Office PowerPoint</Application>
  <PresentationFormat>On-screen Show (4:3)</PresentationFormat>
  <Paragraphs>233</Paragraphs>
  <Slides>20</Slides>
  <Notes>8</Notes>
  <HiddenSlides>0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1_Office Theme</vt:lpstr>
      <vt:lpstr>Slide 1</vt:lpstr>
      <vt:lpstr>Tripitaka Volumes</vt:lpstr>
      <vt:lpstr>Slide 3</vt:lpstr>
      <vt:lpstr>Let’s start from the very beginning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Mathematic Logic &amp; Expansion of Mind Set</vt:lpstr>
      <vt:lpstr>Slide 17</vt:lpstr>
      <vt:lpstr>Summary</vt:lpstr>
      <vt:lpstr>Conclusion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The Universe\The Human universe</dc:subject>
  <dc:creator/>
  <dc:description>Somos infinitamente minusculos</dc:description>
  <cp:lastModifiedBy/>
  <cp:revision>62</cp:revision>
  <dcterms:created xsi:type="dcterms:W3CDTF">2007-07-30T08:18:36Z</dcterms:created>
  <dcterms:modified xsi:type="dcterms:W3CDTF">2014-05-05T21:11:51Z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http://www.micro.magnet.fsu.edu/primer/java/scienceopticsu/powersof10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C:\Meus documentos</vt:lpwstr>
  </property>
</Properties>
</file>