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56"/>
  </p:notesMasterIdLst>
  <p:sldIdLst>
    <p:sldId id="434" r:id="rId2"/>
    <p:sldId id="257" r:id="rId3"/>
    <p:sldId id="276" r:id="rId4"/>
    <p:sldId id="277" r:id="rId5"/>
    <p:sldId id="442" r:id="rId6"/>
    <p:sldId id="443" r:id="rId7"/>
    <p:sldId id="278" r:id="rId8"/>
    <p:sldId id="444" r:id="rId9"/>
    <p:sldId id="279" r:id="rId10"/>
    <p:sldId id="445" r:id="rId11"/>
    <p:sldId id="280" r:id="rId12"/>
    <p:sldId id="446" r:id="rId13"/>
    <p:sldId id="281" r:id="rId14"/>
    <p:sldId id="447" r:id="rId15"/>
    <p:sldId id="282" r:id="rId16"/>
    <p:sldId id="448" r:id="rId17"/>
    <p:sldId id="283" r:id="rId18"/>
    <p:sldId id="449" r:id="rId19"/>
    <p:sldId id="284" r:id="rId20"/>
    <p:sldId id="450" r:id="rId21"/>
    <p:sldId id="285" r:id="rId22"/>
    <p:sldId id="451" r:id="rId23"/>
    <p:sldId id="286" r:id="rId24"/>
    <p:sldId id="452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453" r:id="rId34"/>
    <p:sldId id="295" r:id="rId35"/>
    <p:sldId id="454" r:id="rId36"/>
    <p:sldId id="296" r:id="rId37"/>
    <p:sldId id="455" r:id="rId38"/>
    <p:sldId id="297" r:id="rId39"/>
    <p:sldId id="298" r:id="rId40"/>
    <p:sldId id="456" r:id="rId41"/>
    <p:sldId id="457" r:id="rId42"/>
    <p:sldId id="299" r:id="rId43"/>
    <p:sldId id="458" r:id="rId44"/>
    <p:sldId id="300" r:id="rId45"/>
    <p:sldId id="301" r:id="rId46"/>
    <p:sldId id="459" r:id="rId47"/>
    <p:sldId id="460" r:id="rId48"/>
    <p:sldId id="302" r:id="rId49"/>
    <p:sldId id="303" r:id="rId50"/>
    <p:sldId id="465" r:id="rId51"/>
    <p:sldId id="463" r:id="rId52"/>
    <p:sldId id="461" r:id="rId53"/>
    <p:sldId id="464" r:id="rId54"/>
    <p:sldId id="304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1" autoAdjust="0"/>
    <p:restoredTop sz="94710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63E00-B2D8-4650-9378-2131D4F1DA15}" type="datetimeFigureOut">
              <a:rPr lang="en-CA" smtClean="0"/>
              <a:pPr/>
              <a:t>08/04/2012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C84F0-14B8-41F4-B2CB-3DA4BCD397A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49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DC84F0-14B8-41F4-B2CB-3DA4BCD397A7}" type="slidenum">
              <a:rPr lang="en-CA" smtClean="0"/>
              <a:pPr/>
              <a:t>54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BB987-343A-409C-B5C6-B1DEF7A1B0B0}" type="slidenum">
              <a:rPr lang="ar-SA"/>
              <a:pPr>
                <a:defRPr/>
              </a:pPr>
              <a:t>‹#›</a:t>
            </a:fld>
            <a:endParaRPr lang="zh-CN" altLang="pt-BR">
              <a:ea typeface="宋体" pitchFamily="2" charset="-122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3.jpeg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t1.gstatic.com/images?q=tbn:ANd9GcSDezEqZUJSIguwiOozDgXjD_iU6lTwRUXuc6ZooYzeApGCVeIz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15116" r="12791"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19600" y="0"/>
            <a:ext cx="3888432" cy="1470025"/>
          </a:xfrm>
        </p:spPr>
        <p:txBody>
          <a:bodyPr>
            <a:normAutofit/>
          </a:bodyPr>
          <a:lstStyle/>
          <a:p>
            <a:r>
              <a:rPr lang="zh-TW" altLang="en-CA" sz="8000" b="1" dirty="0" smtClean="0">
                <a:ln>
                  <a:solidFill>
                    <a:schemeClr val="tx1"/>
                  </a:solidFill>
                </a:ln>
                <a:solidFill>
                  <a:srgbClr val="92D050"/>
                </a:solidFill>
                <a:latin typeface="楷体" pitchFamily="49" charset="-122"/>
                <a:ea typeface="楷体" pitchFamily="49" charset="-122"/>
              </a:rPr>
              <a:t>開經偈</a:t>
            </a:r>
            <a:endParaRPr lang="en-CA" sz="8000" dirty="0">
              <a:ln>
                <a:solidFill>
                  <a:schemeClr val="tx1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524000"/>
            <a:ext cx="5029200" cy="4648200"/>
          </a:xfrm>
        </p:spPr>
        <p:txBody>
          <a:bodyPr>
            <a:noAutofit/>
          </a:bodyPr>
          <a:lstStyle/>
          <a:p>
            <a:pPr lvl="0"/>
            <a:r>
              <a:rPr lang="zh-TW" altLang="en-CA" sz="4000" b="1" dirty="0" smtClean="0">
                <a:solidFill>
                  <a:schemeClr val="accent3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南無本師</a:t>
            </a:r>
            <a:r>
              <a:rPr lang="zh-TW" altLang="en-CA" sz="4000" b="1" u="sng" dirty="0" smtClean="0">
                <a:solidFill>
                  <a:schemeClr val="accent3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釋迦牟尼</a:t>
            </a:r>
            <a:r>
              <a:rPr lang="zh-TW" altLang="en-CA" sz="4000" b="1" dirty="0" smtClean="0">
                <a:solidFill>
                  <a:schemeClr val="accent3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佛</a:t>
            </a:r>
            <a:endParaRPr lang="en-CA" altLang="zh-TW" sz="4000" b="1" dirty="0" smtClean="0">
              <a:solidFill>
                <a:schemeClr val="accent3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TW" altLang="en-CA" sz="4000" b="1" dirty="0" smtClean="0">
                <a:solidFill>
                  <a:schemeClr val="accent3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（三稱）</a:t>
            </a:r>
            <a:endParaRPr lang="en-CA" altLang="zh-TW" sz="4000" b="1" dirty="0" smtClean="0">
              <a:solidFill>
                <a:schemeClr val="accent3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TW" altLang="en-CA" sz="4000" b="1" dirty="0" smtClean="0">
                <a:solidFill>
                  <a:schemeClr val="accent3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無上甚深微妙法</a:t>
            </a:r>
            <a:endParaRPr lang="en-CA" altLang="zh-TW" sz="4000" b="1" dirty="0" smtClean="0">
              <a:solidFill>
                <a:schemeClr val="accent3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lvl="0"/>
            <a:r>
              <a:rPr lang="zh-TW" altLang="en-CA" sz="4000" b="1" dirty="0" smtClean="0">
                <a:solidFill>
                  <a:schemeClr val="accent3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百千萬劫難遭遇</a:t>
            </a:r>
            <a:endParaRPr lang="en-CA" altLang="zh-TW" sz="4000" b="1" dirty="0" smtClean="0">
              <a:solidFill>
                <a:schemeClr val="accent3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lvl="0" eaLnBrk="0" hangingPunct="0"/>
            <a:r>
              <a:rPr lang="zh-TW" altLang="en-CA" sz="4000" b="1" dirty="0" smtClean="0">
                <a:solidFill>
                  <a:schemeClr val="accent3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我今見聞得受持</a:t>
            </a:r>
            <a:endParaRPr lang="en-CA" altLang="zh-TW" sz="4000" b="1" dirty="0" smtClean="0">
              <a:solidFill>
                <a:schemeClr val="accent3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lvl="0" eaLnBrk="0" hangingPunct="0"/>
            <a:r>
              <a:rPr lang="zh-TW" altLang="en-CA" sz="4000" b="1" dirty="0" smtClean="0">
                <a:solidFill>
                  <a:schemeClr val="accent3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願解如來真實義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2667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6</a:t>
            </a:r>
          </a:p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1,000 </a:t>
            </a:r>
            <a:r>
              <a:rPr lang="pt-BR" altLang="zh-CN" sz="4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km</a:t>
            </a:r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124200" y="381000"/>
            <a:ext cx="472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這已是衛星距離了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7</a:t>
            </a:r>
          </a:p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10,000 </a:t>
            </a:r>
            <a:r>
              <a:rPr lang="pt-BR" altLang="zh-CN" sz="4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km</a:t>
            </a:r>
          </a:p>
          <a:p>
            <a:pPr algn="ctr"/>
            <a:endParaRPr lang="zh-CN" altLang="pt-BR" sz="3200" b="1" dirty="0">
              <a:solidFill>
                <a:srgbClr val="FF33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95600" y="304800"/>
            <a:ext cx="6248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南、北半球的部份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已在眼前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373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8</a:t>
            </a:r>
          </a:p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100,000 </a:t>
            </a:r>
            <a:r>
              <a:rPr lang="pt-BR" altLang="zh-CN" sz="4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km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62400" y="838200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地球已越來越細小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 milion kilometers (10^^9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3505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TW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9</a:t>
            </a:r>
          </a:p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 </a:t>
            </a:r>
            <a:r>
              <a:rPr lang="en-US" altLang="zh-TW" sz="4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million </a:t>
            </a:r>
            <a:r>
              <a:rPr lang="pt-BR" altLang="zh-TW" sz="4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km</a:t>
            </a:r>
            <a:endParaRPr lang="pt-BR" altLang="zh-CN" sz="40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352800" y="1524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白色的圓圈是月球環繞地球的軌蹟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 milion kilometers (10^^10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73499" y="0"/>
            <a:ext cx="316464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TW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</a:t>
            </a:r>
          </a:p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</a:t>
            </a:r>
            <a:r>
              <a:rPr lang="en-US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0 </a:t>
            </a:r>
            <a:r>
              <a:rPr lang="en-US" altLang="zh-TW" sz="4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million </a:t>
            </a:r>
            <a:r>
              <a:rPr lang="pt-BR" altLang="zh-TW" sz="4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km</a:t>
            </a:r>
            <a:endParaRPr lang="pt-BR" altLang="zh-CN" sz="40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114800" y="304800"/>
            <a:ext cx="4419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藍色是地球的軌蹟</a:t>
            </a:r>
            <a:endParaRPr lang="pt-BR" altLang="zh-CN" sz="36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endParaRPr lang="pt-BR" altLang="zh-CN" sz="3000" b="1" dirty="0">
              <a:solidFill>
                <a:schemeClr val="bg1"/>
              </a:solidFill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00 milion kilometers (10^^11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35"/>
            <a:ext cx="9144000" cy="686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0"/>
            <a:ext cx="349188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TW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11</a:t>
            </a:r>
          </a:p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100 </a:t>
            </a:r>
            <a:r>
              <a:rPr lang="en-US" altLang="zh-TW" sz="4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million</a:t>
            </a:r>
            <a:r>
              <a:rPr lang="zh-TW" altLang="pt-BR" sz="4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</a:t>
            </a:r>
            <a:r>
              <a:rPr lang="pt-BR" altLang="zh-TW" sz="4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km</a:t>
            </a:r>
          </a:p>
          <a:p>
            <a:pPr algn="ctr"/>
            <a:endParaRPr lang="zh-CN" altLang="pt-BR" sz="2800" b="1" dirty="0">
              <a:solidFill>
                <a:srgbClr val="FF33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657600" y="152400"/>
            <a:ext cx="4131568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綠色是金星的軌蹟</a:t>
            </a:r>
            <a:endParaRPr lang="pt-BR" altLang="zh-CN" sz="36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endParaRPr lang="pt-BR" altLang="zh-CN" sz="3000" b="1" dirty="0">
              <a:solidFill>
                <a:schemeClr val="bg1"/>
              </a:solidFill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 bilion kilometers (10^^12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340509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TW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12</a:t>
            </a:r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</a:t>
            </a:r>
          </a:p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 </a:t>
            </a:r>
            <a:r>
              <a:rPr lang="pt-BR" altLang="zh-TW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billion</a:t>
            </a:r>
            <a:r>
              <a:rPr lang="zh-TW" altLang="pt-BR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</a:t>
            </a:r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km</a:t>
            </a:r>
            <a:endParaRPr lang="pt-BR" altLang="zh-CN" sz="54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733800" y="228600"/>
            <a:ext cx="4434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水星</a:t>
            </a:r>
            <a:r>
              <a:rPr lang="zh-TW" altLang="pt-BR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金星</a:t>
            </a:r>
            <a:r>
              <a:rPr lang="zh-TW" altLang="pt-BR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、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地球和木星的軌蹟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0 bilion kilometers (10^^13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373050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13</a:t>
            </a:r>
          </a:p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 billion</a:t>
            </a:r>
            <a:r>
              <a:rPr lang="zh-CN" altLang="pt-BR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</a:t>
            </a:r>
            <a:r>
              <a:rPr lang="pt-BR" altLang="zh-CN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km</a:t>
            </a:r>
            <a:endParaRPr lang="pt-BR" altLang="zh-CN" sz="54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38600" y="152400"/>
            <a:ext cx="4724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我們已看見太陽系和它的九大行星軌蹟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00 bilion kilometers (10^^14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67200" y="228600"/>
            <a:ext cx="34563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太陽系已很小了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40324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14</a:t>
            </a:r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</a:t>
            </a:r>
          </a:p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100 </a:t>
            </a:r>
            <a:r>
              <a:rPr lang="pt-BR" altLang="zh-CN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billion</a:t>
            </a:r>
            <a:r>
              <a:rPr lang="zh-TW" altLang="en-US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</a:t>
            </a:r>
            <a:r>
              <a:rPr lang="pt-BR" altLang="zh-CN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km</a:t>
            </a:r>
            <a:endParaRPr lang="pt-BR" altLang="zh-CN" sz="54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 trillion kilometers (10^^15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303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43392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TW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15</a:t>
            </a:r>
          </a:p>
          <a:p>
            <a:pPr algn="ctr"/>
            <a:r>
              <a:rPr lang="pt-BR" altLang="zh-TW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en-US" altLang="zh-TW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0</a:t>
            </a:r>
            <a:r>
              <a:rPr lang="pt-BR" altLang="zh-TW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0 billion</a:t>
            </a:r>
            <a:r>
              <a:rPr lang="zh-TW" altLang="pt-BR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</a:t>
            </a:r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km</a:t>
            </a:r>
            <a:endParaRPr lang="pt-BR" altLang="zh-CN" sz="54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00600" y="152400"/>
            <a:ext cx="41993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現在看來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 太陽系只是一粒星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ro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5867400" cy="1143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  <a:extrusionClr>
                <a:srgbClr val="FFC000"/>
              </a:extrusionClr>
            </a:sp3d>
          </a:bodyPr>
          <a:lstStyle/>
          <a:p>
            <a:r>
              <a:rPr lang="zh-TW" alt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zh-TW" altLang="en-US" sz="6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楷体" pitchFamily="49" charset="-122"/>
                <a:ea typeface="楷体" pitchFamily="49" charset="-122"/>
              </a:rPr>
              <a:t>形而上學</a:t>
            </a:r>
            <a:r>
              <a:rPr lang="zh-TW" altLang="en-US" sz="60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楷体" pitchFamily="49" charset="-122"/>
                <a:ea typeface="楷体" pitchFamily="49" charset="-122"/>
              </a:rPr>
              <a:t>”</a:t>
            </a:r>
            <a:endParaRPr lang="en-CA" sz="6000" dirty="0">
              <a:solidFill>
                <a:schemeClr val="accent3">
                  <a:lumMod val="60000"/>
                  <a:lumOff val="4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7086600" cy="21336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254000" contourW="12700" prstMaterial="matte">
              <a:bevelT w="127000" h="152400"/>
              <a:extrusionClr>
                <a:srgbClr val="FF0000"/>
              </a:extrusionClr>
              <a:contourClr>
                <a:srgbClr val="FFC000"/>
              </a:contourClr>
            </a:sp3d>
          </a:bodyPr>
          <a:lstStyle/>
          <a:p>
            <a:pPr>
              <a:buNone/>
            </a:pPr>
            <a:r>
              <a:rPr lang="zh-TW" altLang="en-US" sz="4400" b="1" dirty="0" smtClean="0">
                <a:solidFill>
                  <a:srgbClr val="FF0000"/>
                </a:solidFill>
              </a:rPr>
              <a:t>      </a:t>
            </a:r>
            <a:r>
              <a:rPr lang="zh-TW" altLang="en-US" sz="44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“如何將心量打開”</a:t>
            </a:r>
            <a:endParaRPr lang="en-US" altLang="zh-TW" sz="4400" b="1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buNone/>
            </a:pP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第一部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: 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“無限”之外 </a:t>
            </a:r>
            <a:endParaRPr lang="en-US" altLang="zh-TW" sz="3600" b="1" dirty="0" smtClean="0">
              <a:latin typeface="楷体" pitchFamily="49" charset="-122"/>
              <a:ea typeface="楷体" pitchFamily="49" charset="-122"/>
            </a:endParaRPr>
          </a:p>
          <a:p>
            <a:pPr algn="ctr">
              <a:buNone/>
            </a:pP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如何將思維模式擴闊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)</a:t>
            </a:r>
          </a:p>
          <a:p>
            <a:pPr>
              <a:buNone/>
            </a:pPr>
            <a:endParaRPr lang="en-US" altLang="zh-TW" dirty="0" smtClean="0">
              <a:solidFill>
                <a:srgbClr val="FF0000"/>
              </a:solidFill>
              <a:ea typeface="新細明體" pitchFamily="18" charset="-120"/>
            </a:endParaRPr>
          </a:p>
          <a:p>
            <a:pPr>
              <a:buNone/>
            </a:pPr>
            <a:endParaRPr lang="en-US" altLang="zh-TW" dirty="0" smtClean="0">
              <a:solidFill>
                <a:srgbClr val="FF0000"/>
              </a:solidFill>
              <a:ea typeface="新細明體" pitchFamily="18" charset="-120"/>
            </a:endParaRPr>
          </a:p>
          <a:p>
            <a:pPr>
              <a:buNone/>
            </a:pPr>
            <a:endParaRPr lang="en-CA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0" y="6150114"/>
            <a:ext cx="8638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MingLiU" pitchFamily="49" charset="-120"/>
              </a:rPr>
              <a:t>第四課</a:t>
            </a:r>
            <a:r>
              <a:rPr lang="zh-TW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 pitchFamily="34" charset="0"/>
              </a:rPr>
              <a:t> “</a:t>
            </a:r>
            <a:r>
              <a:rPr lang="zh-TW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MingLiU" pitchFamily="49" charset="-120"/>
              </a:rPr>
              <a:t>形而上學</a:t>
            </a:r>
            <a:r>
              <a:rPr lang="zh-TW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 pitchFamily="34" charset="0"/>
              </a:rPr>
              <a:t>” </a:t>
            </a:r>
            <a:r>
              <a:rPr lang="en-US" altLang="zh-TW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Arial" pitchFamily="34" charset="0"/>
              </a:rPr>
              <a:t>1_</a:t>
            </a:r>
            <a:r>
              <a:rPr lang="zh-TW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MingLiU" pitchFamily="49" charset="-120"/>
              </a:rPr>
              <a:t>如何打開心量  </a:t>
            </a:r>
            <a:r>
              <a:rPr lang="en-CA" altLang="zh-TW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MingLiU" pitchFamily="49" charset="-120"/>
              </a:rPr>
              <a:t>2012</a:t>
            </a:r>
            <a:r>
              <a:rPr lang="zh-TW" altLang="en-US" sz="3200" b="1" dirty="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cs typeface="MingLiU" pitchFamily="49" charset="-120"/>
              </a:rPr>
              <a:t> </a:t>
            </a:r>
            <a:endParaRPr lang="en-CA" sz="32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 light year (10^^16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reeform 5"/>
          <p:cNvSpPr>
            <a:spLocks/>
          </p:cNvSpPr>
          <p:nvPr/>
        </p:nvSpPr>
        <p:spPr bwMode="auto">
          <a:xfrm>
            <a:off x="3429001" y="1524000"/>
            <a:ext cx="1066800" cy="1371600"/>
          </a:xfrm>
          <a:custGeom>
            <a:avLst/>
            <a:gdLst>
              <a:gd name="T0" fmla="*/ 0 w 2208"/>
              <a:gd name="T1" fmla="*/ 2147483647 h 1312"/>
              <a:gd name="T2" fmla="*/ 2147483647 w 2208"/>
              <a:gd name="T3" fmla="*/ 2147483647 h 1312"/>
              <a:gd name="T4" fmla="*/ 2147483647 w 2208"/>
              <a:gd name="T5" fmla="*/ 2147483647 h 1312"/>
              <a:gd name="T6" fmla="*/ 2147483647 w 2208"/>
              <a:gd name="T7" fmla="*/ 2147483647 h 1312"/>
              <a:gd name="T8" fmla="*/ 2147483647 w 220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8"/>
              <a:gd name="T16" fmla="*/ 0 h 1312"/>
              <a:gd name="T17" fmla="*/ 2208 w 2208"/>
              <a:gd name="T18" fmla="*/ 1312 h 1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8" h="1312">
                <a:moveTo>
                  <a:pt x="0" y="64"/>
                </a:moveTo>
                <a:cubicBezTo>
                  <a:pt x="260" y="32"/>
                  <a:pt x="520" y="0"/>
                  <a:pt x="816" y="64"/>
                </a:cubicBezTo>
                <a:cubicBezTo>
                  <a:pt x="1112" y="128"/>
                  <a:pt x="1560" y="296"/>
                  <a:pt x="1776" y="448"/>
                </a:cubicBezTo>
                <a:cubicBezTo>
                  <a:pt x="1992" y="600"/>
                  <a:pt x="2040" y="832"/>
                  <a:pt x="2112" y="976"/>
                </a:cubicBezTo>
                <a:cubicBezTo>
                  <a:pt x="2184" y="1120"/>
                  <a:pt x="2184" y="1256"/>
                  <a:pt x="2208" y="1312"/>
                </a:cubicBezTo>
              </a:path>
            </a:pathLst>
          </a:custGeom>
          <a:noFill/>
          <a:ln w="38100">
            <a:solidFill>
              <a:srgbClr val="FF33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0"/>
            <a:ext cx="3563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16</a:t>
            </a:r>
          </a:p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 light year</a:t>
            </a:r>
            <a:endParaRPr lang="zh-CN" altLang="pt-BR" sz="54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343400" y="228600"/>
            <a:ext cx="4038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從一光年的距離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太陽系是很細小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0 light years (10^^17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40427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17</a:t>
            </a:r>
          </a:p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 </a:t>
            </a:r>
            <a:r>
              <a:rPr lang="pt-BR" altLang="zh-CN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light </a:t>
            </a:r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years</a:t>
            </a:r>
            <a:endParaRPr lang="zh-CN" altLang="pt-BR" sz="54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267200" y="457200"/>
            <a:ext cx="3521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太陽系已看不見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 light years (10^^18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42484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18</a:t>
            </a:r>
          </a:p>
          <a:p>
            <a:pPr algn="ctr"/>
            <a:r>
              <a:rPr lang="pt-BR" altLang="zh-CN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100 </a:t>
            </a:r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light years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343400" y="228600"/>
            <a:ext cx="46630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pt-BR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“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好像沒有甚麽了</a:t>
            </a:r>
            <a:r>
              <a:rPr lang="pt-BR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”</a:t>
            </a:r>
          </a:p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    只看見星和星雲</a:t>
            </a:r>
            <a:r>
              <a:rPr lang="pt-BR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48"/>
            <a:ext cx="9144000" cy="685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457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19</a:t>
            </a:r>
          </a:p>
          <a:p>
            <a:pPr algn="ctr"/>
            <a:r>
              <a:rPr lang="pt-BR" altLang="zh-CN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1,000</a:t>
            </a:r>
            <a:r>
              <a:rPr lang="zh-TW" altLang="en-US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</a:t>
            </a:r>
            <a:r>
              <a:rPr lang="pt-BR" altLang="zh-CN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light </a:t>
            </a:r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years</a:t>
            </a:r>
            <a:endParaRPr lang="zh-CN" altLang="pt-BR" sz="54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00600" y="457200"/>
            <a:ext cx="4051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我們已在天河之中</a:t>
            </a:r>
            <a:endParaRPr lang="pt-BR" altLang="zh-CN" sz="36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0"/>
            <a:ext cx="5638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20</a:t>
            </a:r>
          </a:p>
          <a:p>
            <a:pPr algn="ctr"/>
            <a:r>
              <a:rPr lang="pt-BR" altLang="zh-CN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10,000</a:t>
            </a:r>
            <a:r>
              <a:rPr lang="zh-TW" altLang="en-US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</a:t>
            </a:r>
            <a:r>
              <a:rPr lang="pt-BR" altLang="zh-CN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light </a:t>
            </a:r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years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096000" y="228600"/>
            <a:ext cx="26776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我們繼續在天河漫遊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44958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21</a:t>
            </a:r>
          </a:p>
          <a:p>
            <a:pPr algn="ctr"/>
            <a:r>
              <a:rPr lang="pt-BR" altLang="zh-CN" sz="40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100,000 </a:t>
            </a:r>
            <a:r>
              <a:rPr lang="pt-BR" altLang="zh-CN" sz="4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light years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181600" y="228600"/>
            <a:ext cx="30586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現在我們到了天河的外圍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 million light years (10^^22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300736" y="304800"/>
            <a:ext cx="4843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我們可以看見其他星系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47244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TW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22</a:t>
            </a:r>
          </a:p>
          <a:p>
            <a:pPr algn="ctr"/>
            <a:r>
              <a:rPr lang="pt-BR" altLang="zh-TW" sz="4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 </a:t>
            </a:r>
            <a:r>
              <a:rPr lang="pt-BR" altLang="zh-TW" sz="40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million  light </a:t>
            </a:r>
            <a:r>
              <a:rPr lang="pt-BR" altLang="zh-TW" sz="4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years</a:t>
            </a:r>
            <a:endParaRPr lang="zh-CN" altLang="pt-BR" sz="40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  <p:bldP spid="3076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10 million light years (10^^23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81000" y="4648200"/>
            <a:ext cx="766834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800" b="1" dirty="0" smtClean="0">
                <a:solidFill>
                  <a:srgbClr val="FFFFCC"/>
                </a:solidFill>
                <a:latin typeface="新細明體" pitchFamily="18" charset="-120"/>
                <a:ea typeface="新細明體" pitchFamily="18" charset="-120"/>
              </a:rPr>
              <a:t>所有星系都很小、很逺</a:t>
            </a:r>
            <a:r>
              <a:rPr lang="en-US" altLang="zh-TW" sz="2800" b="1" dirty="0" smtClean="0">
                <a:solidFill>
                  <a:srgbClr val="FFFFCC"/>
                </a:solidFill>
                <a:latin typeface="新細明體" pitchFamily="18" charset="-120"/>
                <a:ea typeface="新細明體" pitchFamily="18" charset="-120"/>
              </a:rPr>
              <a:t>, </a:t>
            </a:r>
            <a:r>
              <a:rPr lang="zh-TW" altLang="en-US" sz="2800" b="1" dirty="0" smtClean="0">
                <a:solidFill>
                  <a:srgbClr val="FFFFCC"/>
                </a:solidFill>
                <a:latin typeface="新細明體" pitchFamily="18" charset="-120"/>
                <a:ea typeface="新細明體" pitchFamily="18" charset="-120"/>
              </a:rPr>
              <a:t>但宇宙當中都有它們的軌蹟。 我們仍可以幻想繼續我們的旅程</a:t>
            </a:r>
            <a:r>
              <a:rPr lang="en-US" altLang="zh-TW" sz="2800" b="1" dirty="0" smtClean="0">
                <a:solidFill>
                  <a:srgbClr val="FFFFCC"/>
                </a:solidFill>
                <a:latin typeface="新細明體" pitchFamily="18" charset="-120"/>
                <a:ea typeface="新細明體" pitchFamily="18" charset="-120"/>
              </a:rPr>
              <a:t>,  </a:t>
            </a:r>
          </a:p>
          <a:p>
            <a:pPr>
              <a:spcBef>
                <a:spcPct val="50000"/>
              </a:spcBef>
            </a:pP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………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但我還是趕快回去吧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!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0"/>
            <a:ext cx="536408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TW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TW" sz="5400" b="1" baseline="400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23</a:t>
            </a:r>
          </a:p>
          <a:p>
            <a:pPr algn="ctr"/>
            <a:r>
              <a:rPr lang="pt-BR" altLang="zh-TW" sz="40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   </a:t>
            </a:r>
            <a:r>
              <a:rPr lang="pt-BR" altLang="zh-TW" sz="4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 </a:t>
            </a:r>
            <a:r>
              <a:rPr lang="pt-BR" altLang="zh-TW" sz="40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million  light </a:t>
            </a:r>
            <a:r>
              <a:rPr lang="pt-BR" altLang="zh-TW" sz="4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years</a:t>
            </a:r>
            <a:endParaRPr lang="zh-CN" altLang="pt-BR" sz="40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1 million light years (10^^22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-38100"/>
            <a:ext cx="5872336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28600" y="0"/>
            <a:ext cx="19399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zh-CN" sz="88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88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22</a:t>
            </a:r>
          </a:p>
        </p:txBody>
      </p:sp>
      <p:pic>
        <p:nvPicPr>
          <p:cNvPr id="4" name="Picture 2" descr="1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04664"/>
            <a:ext cx="619268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68760"/>
            <a:ext cx="23622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altLang="zh-CN" sz="8800" b="1" dirty="0" smtClean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8800" b="1" baseline="40000" dirty="0" smtClean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21</a:t>
            </a:r>
            <a:endParaRPr lang="pt-BR" altLang="zh-CN" sz="8800" b="1" baseline="40000" dirty="0">
              <a:solidFill>
                <a:srgbClr val="FF33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6" name="Picture 2" descr="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836712"/>
            <a:ext cx="640871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2636912"/>
            <a:ext cx="19399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zh-CN" sz="88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88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20</a:t>
            </a:r>
          </a:p>
        </p:txBody>
      </p:sp>
      <p:pic>
        <p:nvPicPr>
          <p:cNvPr id="8" name="Picture 2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1268760"/>
            <a:ext cx="6624736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28600" y="3886200"/>
            <a:ext cx="19399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zh-CN" sz="88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88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19</a:t>
            </a:r>
          </a:p>
        </p:txBody>
      </p:sp>
      <p:pic>
        <p:nvPicPr>
          <p:cNvPr id="10" name="Picture 2" descr="100 light years (10^^18 m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749574"/>
            <a:ext cx="6912768" cy="510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04800" y="5181600"/>
            <a:ext cx="19399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zh-CN" sz="88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88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18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5" grpId="0"/>
      <p:bldP spid="7" grpId="0"/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10 light years (10^^17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53311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-99142" y="0"/>
            <a:ext cx="224933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zh-CN" sz="8800" b="1" dirty="0" smtClean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 10</a:t>
            </a:r>
            <a:r>
              <a:rPr lang="pt-BR" altLang="zh-CN" sz="8800" b="1" baseline="40000" dirty="0" smtClean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17</a:t>
            </a:r>
            <a:endParaRPr lang="pt-BR" altLang="zh-CN" sz="8800" b="1" baseline="40000" dirty="0">
              <a:solidFill>
                <a:srgbClr val="FF33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4" name="Picture 2" descr="1 light year (10^^16 m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5"/>
            <a:ext cx="5616624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1196752"/>
            <a:ext cx="19399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zh-CN" sz="88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88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16</a:t>
            </a:r>
          </a:p>
        </p:txBody>
      </p:sp>
      <p:pic>
        <p:nvPicPr>
          <p:cNvPr id="6" name="Picture 2" descr="1 trillion kilometers (10^^15 m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692696"/>
            <a:ext cx="6048672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9512" y="2348880"/>
            <a:ext cx="19399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zh-CN" sz="88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88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15</a:t>
            </a:r>
          </a:p>
        </p:txBody>
      </p:sp>
      <p:pic>
        <p:nvPicPr>
          <p:cNvPr id="8" name="Picture 2" descr="100 bilion kilometers (10^^14 m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052736"/>
            <a:ext cx="6336704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3573016"/>
            <a:ext cx="24384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altLang="zh-CN" sz="88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88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14</a:t>
            </a:r>
          </a:p>
        </p:txBody>
      </p:sp>
      <p:pic>
        <p:nvPicPr>
          <p:cNvPr id="10" name="Picture 2" descr="10 bilion kilometers (10^^13 m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1412776"/>
            <a:ext cx="6696744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1520" y="4941168"/>
            <a:ext cx="19399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zh-CN" sz="88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88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13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5" grpId="0"/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981200"/>
            <a:ext cx="8153400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dirty="0" smtClean="0">
                <a:latin typeface="楷体" pitchFamily="49" charset="-122"/>
                <a:ea typeface="楷体" pitchFamily="49" charset="-122"/>
              </a:rPr>
              <a:t>你的</a:t>
            </a:r>
            <a:r>
              <a:rPr lang="zh-TW" altLang="en-US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心量</a:t>
            </a:r>
            <a:r>
              <a:rPr lang="zh-TW" altLang="en-US" sz="4800" dirty="0" smtClean="0">
                <a:latin typeface="楷体" pitchFamily="49" charset="-122"/>
                <a:ea typeface="楷体" pitchFamily="49" charset="-122"/>
              </a:rPr>
              <a:t>有沒有</a:t>
            </a:r>
            <a:r>
              <a:rPr lang="zh-TW" altLang="en-US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打開</a:t>
            </a:r>
            <a:r>
              <a:rPr lang="zh-TW" altLang="en-US" sz="4800" dirty="0" smtClean="0">
                <a:latin typeface="楷体" pitchFamily="49" charset="-122"/>
                <a:ea typeface="楷体" pitchFamily="49" charset="-122"/>
              </a:rPr>
              <a:t>呢</a:t>
            </a:r>
            <a:r>
              <a:rPr lang="zh-TW" altLang="en-US" sz="4800" dirty="0" smtClean="0">
                <a:solidFill>
                  <a:srgbClr val="FFC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TW" sz="48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??</a:t>
            </a:r>
            <a:endParaRPr lang="en-CA" sz="4800" dirty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838200"/>
            <a:ext cx="6629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楷体" pitchFamily="49" charset="-122"/>
                <a:ea typeface="楷体" pitchFamily="49" charset="-122"/>
              </a:rPr>
              <a:t>上一堂，看了那麽多數字</a:t>
            </a:r>
            <a:r>
              <a:rPr lang="en-US" altLang="zh-TW" sz="4000" dirty="0" smtClean="0">
                <a:latin typeface="楷体" pitchFamily="49" charset="-122"/>
                <a:ea typeface="楷体" pitchFamily="49" charset="-122"/>
              </a:rPr>
              <a:t>,</a:t>
            </a:r>
          </a:p>
          <a:p>
            <a:endParaRPr lang="en-US" altLang="zh-TW" sz="4000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TW" sz="4000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TW" sz="4000" dirty="0" smtClean="0">
                <a:latin typeface="楷体" pitchFamily="49" charset="-122"/>
                <a:ea typeface="楷体" pitchFamily="49" charset="-122"/>
              </a:rPr>
              <a:t> </a:t>
            </a:r>
            <a:br>
              <a:rPr lang="en-US" altLang="zh-TW" sz="4000" dirty="0" smtClean="0">
                <a:latin typeface="楷体" pitchFamily="49" charset="-122"/>
                <a:ea typeface="楷体" pitchFamily="49" charset="-122"/>
              </a:rPr>
            </a:br>
            <a:r>
              <a:rPr lang="zh-TW" altLang="en-US" sz="4000" dirty="0" smtClean="0">
                <a:latin typeface="楷体" pitchFamily="49" charset="-122"/>
                <a:ea typeface="楷体" pitchFamily="49" charset="-122"/>
              </a:rPr>
              <a:t>現在我們看看實際的表達吧</a:t>
            </a:r>
            <a:r>
              <a:rPr lang="en-US" altLang="zh-TW" sz="4000" dirty="0" smtClean="0">
                <a:latin typeface="楷体" pitchFamily="49" charset="-122"/>
                <a:ea typeface="楷体" pitchFamily="49" charset="-122"/>
              </a:rPr>
              <a:t>!</a:t>
            </a:r>
            <a:endParaRPr lang="en-CA" sz="4000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 bilion kilometers (10^^12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580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55563" y="0"/>
            <a:ext cx="1939925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zh-CN" sz="88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88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12</a:t>
            </a:r>
          </a:p>
        </p:txBody>
      </p:sp>
      <p:pic>
        <p:nvPicPr>
          <p:cNvPr id="4" name="Picture 2" descr="100 milion kilometers (10^^11 m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32656"/>
            <a:ext cx="5791200" cy="6525344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1295400"/>
            <a:ext cx="2195736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altLang="zh-CN" sz="88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88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11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3886200"/>
            <a:ext cx="186055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altLang="zh-CN" sz="88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88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9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2400" y="5257800"/>
            <a:ext cx="15875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zh-CN" sz="88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88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8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0" y="2667000"/>
            <a:ext cx="2195736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altLang="zh-CN" sz="8800" b="1" dirty="0" smtClean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8800" b="1" baseline="40000" dirty="0" smtClean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endParaRPr lang="pt-BR" altLang="zh-CN" sz="8800" b="1" baseline="40000" dirty="0">
              <a:solidFill>
                <a:srgbClr val="FF33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pic>
        <p:nvPicPr>
          <p:cNvPr id="13" name="Picture 2" descr="10 milion kilometers (10^^10 m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685800"/>
            <a:ext cx="6172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1 milion kilometers (10^^9 m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066800"/>
            <a:ext cx="6477000" cy="5791200"/>
          </a:xfrm>
          <a:prstGeom prst="rect">
            <a:avLst/>
          </a:prstGeom>
          <a:noFill/>
        </p:spPr>
      </p:pic>
      <p:pic>
        <p:nvPicPr>
          <p:cNvPr id="8" name="Picture 2" descr="1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0" y="1447800"/>
            <a:ext cx="68580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  <p:bldP spid="5" grpId="0"/>
      <p:bldP spid="7" grpId="0"/>
      <p:bldP spid="9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0"/>
            <a:ext cx="6248400" cy="6858000"/>
          </a:xfrm>
          <a:prstGeom prst="rect">
            <a:avLst/>
          </a:prstGeom>
          <a:noFill/>
        </p:spPr>
      </p:pic>
      <p:pic>
        <p:nvPicPr>
          <p:cNvPr id="83970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8600"/>
            <a:ext cx="6372200" cy="6629400"/>
          </a:xfrm>
          <a:prstGeom prst="rect">
            <a:avLst/>
          </a:prstGeom>
          <a:noFill/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0" y="1066800"/>
            <a:ext cx="13436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zh-CN" sz="72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72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6</a:t>
            </a:r>
          </a:p>
        </p:txBody>
      </p:sp>
      <p:pic>
        <p:nvPicPr>
          <p:cNvPr id="4" name="Picture 2" descr="100 kilometers (10^^5 m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04664"/>
            <a:ext cx="6588224" cy="6268888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2133600"/>
            <a:ext cx="160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altLang="zh-CN" sz="72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72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5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3200400"/>
            <a:ext cx="13436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zh-CN" sz="72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72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4</a:t>
            </a:r>
          </a:p>
        </p:txBody>
      </p:sp>
      <p:pic>
        <p:nvPicPr>
          <p:cNvPr id="7" name="Picture 2" descr="10 kilometers (10^^4 m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764704"/>
            <a:ext cx="6804248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4267200"/>
            <a:ext cx="144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altLang="zh-CN" sz="72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72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3</a:t>
            </a:r>
          </a:p>
        </p:txBody>
      </p:sp>
      <p:pic>
        <p:nvPicPr>
          <p:cNvPr id="9" name="Picture 2" descr="1 kilometer (10^^3 m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1196752"/>
            <a:ext cx="7092280" cy="553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-47288" y="5486400"/>
            <a:ext cx="13436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zh-CN" sz="72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72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2</a:t>
            </a:r>
          </a:p>
        </p:txBody>
      </p:sp>
      <p:pic>
        <p:nvPicPr>
          <p:cNvPr id="11" name="Picture 2" descr="100 meters (10^^2 m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7" y="1700808"/>
            <a:ext cx="7380313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0"/>
            <a:ext cx="13436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altLang="zh-CN" sz="72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72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7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5" grpId="0"/>
      <p:bldP spid="6" grpId="0"/>
      <p:bldP spid="8" grpId="0"/>
      <p:bldP spid="10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0 meter (10^^1 m)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-9525"/>
            <a:ext cx="6736432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231775" y="33338"/>
            <a:ext cx="15875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zh-CN" sz="88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88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</a:t>
            </a:r>
          </a:p>
        </p:txBody>
      </p:sp>
      <p:pic>
        <p:nvPicPr>
          <p:cNvPr id="5" name="Picture 2" descr="1 meter (10^^0 m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2656"/>
            <a:ext cx="7005414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1268760"/>
            <a:ext cx="15875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altLang="zh-CN" sz="88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8800" b="1" baseline="40000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0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610683"/>
            <a:ext cx="2209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剛才向上旅遊時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我們去到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 10</a:t>
            </a:r>
            <a:r>
              <a:rPr lang="en-US" altLang="zh-TW" sz="3600" b="1" baseline="400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23</a:t>
            </a:r>
          </a:p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現在我們向下深入探測一下</a:t>
            </a:r>
            <a:endParaRPr lang="en-CA" altLang="zh-TW" sz="36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/>
      <p:bldP spid="6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 centimeters (10^^-1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566" y="0"/>
            <a:ext cx="181331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-1</a:t>
            </a:r>
          </a:p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 cm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67000" y="457200"/>
            <a:ext cx="55354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距離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TW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10 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厘米</a:t>
            </a:r>
            <a:r>
              <a:rPr lang="pt-BR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我們見到葉子的形狀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1 centimeter (10^^-2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86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67271" y="0"/>
            <a:ext cx="14879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-2</a:t>
            </a:r>
          </a:p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 cm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86200" y="228600"/>
            <a:ext cx="3275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我們可以觀察到葉子的結構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1 milimeter (10^^-3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75"/>
            <a:ext cx="9144000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3043" y="26988"/>
            <a:ext cx="170431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-3</a:t>
            </a:r>
          </a:p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 mm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05000" y="685800"/>
            <a:ext cx="502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葉的細胞組織開始出現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00 microns (10^^-4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544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28632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-4</a:t>
            </a:r>
          </a:p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100 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micro</a:t>
            </a:r>
            <a:endParaRPr lang="zh-CN" altLang="pt-BR" sz="54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819400" y="609600"/>
            <a:ext cx="6324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清楚看見細胞如何連結在一起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 microns (10^^-5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25378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-5</a:t>
            </a:r>
          </a:p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 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micro</a:t>
            </a:r>
            <a:endParaRPr lang="zh-CN" altLang="pt-BR" sz="54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124200" y="457200"/>
            <a:ext cx="487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開始進入細胞裡面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…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 micron (10^^-6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221246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-6</a:t>
            </a:r>
          </a:p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 </a:t>
            </a:r>
            <a:r>
              <a:rPr lang="en-US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micro</a:t>
            </a:r>
            <a:endParaRPr lang="zh-CN" altLang="pt-BR" sz="54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667000" y="990600"/>
            <a:ext cx="441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看見細胞的核心了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657600" y="0"/>
            <a:ext cx="476361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我們要改變量度單位來觀察微細的物件吧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!</a:t>
            </a:r>
            <a:endParaRPr lang="en-US" altLang="zh-TW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這是細胞內的</a:t>
            </a:r>
            <a:r>
              <a:rPr lang="zh-HK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染色體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0"/>
            <a:ext cx="28194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TW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-7</a:t>
            </a:r>
          </a:p>
          <a:p>
            <a:pPr algn="ctr"/>
            <a:r>
              <a:rPr lang="pt-BR" altLang="zh-TW" sz="28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1,000 </a:t>
            </a:r>
            <a:r>
              <a:rPr lang="en-CA" altLang="zh-TW" sz="28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angstrom (Å)</a:t>
            </a:r>
            <a:endParaRPr lang="zh-TW" altLang="pt-BR" sz="28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  <a:p>
            <a:pPr algn="ctr"/>
            <a:r>
              <a:rPr lang="en-CA" altLang="zh-TW" sz="28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(parts per hundred million cm)</a:t>
            </a:r>
            <a:endParaRPr lang="zh-CN" altLang="pt-BR" sz="28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  <p:bldP spid="3277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 meter (10^^0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362200" y="381000"/>
            <a:ext cx="678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從</a:t>
            </a:r>
            <a:r>
              <a:rPr lang="en-US" altLang="zh-TW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TW" altLang="en-US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米高看看我們花園的葉子</a:t>
            </a:r>
            <a:endParaRPr lang="pt-BR" altLang="zh-C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5613" name="Freeform 13"/>
          <p:cNvSpPr>
            <a:spLocks/>
          </p:cNvSpPr>
          <p:nvPr/>
        </p:nvSpPr>
        <p:spPr bwMode="auto">
          <a:xfrm>
            <a:off x="2133600" y="1295400"/>
            <a:ext cx="2286000" cy="1676400"/>
          </a:xfrm>
          <a:custGeom>
            <a:avLst/>
            <a:gdLst>
              <a:gd name="T0" fmla="*/ 0 w 2208"/>
              <a:gd name="T1" fmla="*/ 2147483647 h 1312"/>
              <a:gd name="T2" fmla="*/ 2147483647 w 2208"/>
              <a:gd name="T3" fmla="*/ 2147483647 h 1312"/>
              <a:gd name="T4" fmla="*/ 2147483647 w 2208"/>
              <a:gd name="T5" fmla="*/ 2147483647 h 1312"/>
              <a:gd name="T6" fmla="*/ 2147483647 w 2208"/>
              <a:gd name="T7" fmla="*/ 2147483647 h 1312"/>
              <a:gd name="T8" fmla="*/ 2147483647 w 220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8"/>
              <a:gd name="T16" fmla="*/ 0 h 1312"/>
              <a:gd name="T17" fmla="*/ 2208 w 2208"/>
              <a:gd name="T18" fmla="*/ 1312 h 13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8" h="1312">
                <a:moveTo>
                  <a:pt x="0" y="64"/>
                </a:moveTo>
                <a:cubicBezTo>
                  <a:pt x="260" y="32"/>
                  <a:pt x="520" y="0"/>
                  <a:pt x="816" y="64"/>
                </a:cubicBezTo>
                <a:cubicBezTo>
                  <a:pt x="1112" y="128"/>
                  <a:pt x="1560" y="296"/>
                  <a:pt x="1776" y="448"/>
                </a:cubicBezTo>
                <a:cubicBezTo>
                  <a:pt x="1992" y="600"/>
                  <a:pt x="2040" y="832"/>
                  <a:pt x="2112" y="976"/>
                </a:cubicBezTo>
                <a:cubicBezTo>
                  <a:pt x="2184" y="1120"/>
                  <a:pt x="2184" y="1256"/>
                  <a:pt x="2208" y="1312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251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zh-CN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algn="l" rotWithShape="0">
                    <a:srgbClr val="FFFF00">
                      <a:alpha val="40000"/>
                    </a:srgbClr>
                  </a:outerShdw>
                </a:effectLst>
                <a:latin typeface="細明體" pitchFamily="49" charset="-120"/>
                <a:ea typeface="細明體" pitchFamily="49" charset="-120"/>
              </a:rPr>
              <a:t>10</a:t>
            </a:r>
            <a:r>
              <a:rPr lang="pt-BR" altLang="zh-CN" sz="5400" b="1" baseline="400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algn="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0</a:t>
            </a:r>
          </a:p>
          <a:p>
            <a:pPr algn="ctr"/>
            <a:r>
              <a:rPr lang="pt-BR" altLang="zh-CN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algn="l" rotWithShape="0">
                    <a:srgbClr val="FFFF00">
                      <a:alpha val="40000"/>
                    </a:srgbClr>
                  </a:outerShdw>
                </a:effectLst>
                <a:latin typeface="細明體" pitchFamily="49" charset="-120"/>
                <a:ea typeface="細明體" pitchFamily="49" charset="-120"/>
              </a:rPr>
              <a:t>1 m</a:t>
            </a:r>
            <a:endParaRPr lang="zh-CN" altLang="pt-BR" sz="5400" b="1" dirty="0" smtClean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algn="l" rotWithShape="0">
                  <a:srgbClr val="FFFF00">
                    <a:alpha val="40000"/>
                  </a:srgbClr>
                </a:outerShdw>
              </a:effectLst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 angstrons (10^^-8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20882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TW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-8</a:t>
            </a:r>
          </a:p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100</a:t>
            </a:r>
            <a:r>
              <a:rPr lang="en-CA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Å</a:t>
            </a:r>
            <a:endParaRPr lang="zh-TW" altLang="pt-BR" sz="54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2200" y="381000"/>
            <a:ext cx="4464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從</a:t>
            </a:r>
            <a:r>
              <a:rPr lang="zh-HK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顯微鏡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裡可以看見</a:t>
            </a:r>
            <a:r>
              <a:rPr lang="en-CA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DNA 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的双</a:t>
            </a:r>
            <a:r>
              <a:rPr lang="zh-HK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螺旋狀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鏈</a:t>
            </a:r>
            <a:endParaRPr lang="zh-CN" altLang="pt-BR" sz="3000" b="1" dirty="0">
              <a:solidFill>
                <a:schemeClr val="bg1"/>
              </a:solidFill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 nanometer (10^^-9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2514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TW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-9</a:t>
            </a:r>
          </a:p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en-CA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Å</a:t>
            </a:r>
            <a:endParaRPr lang="zh-TW" altLang="pt-BR" sz="54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667000" y="0"/>
            <a:ext cx="54864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這是構成</a:t>
            </a:r>
            <a:r>
              <a:rPr lang="en-CA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DNA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双</a:t>
            </a:r>
            <a:r>
              <a:rPr lang="zh-HK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螺旋狀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鏈的</a:t>
            </a:r>
            <a:r>
              <a:rPr lang="zh-HK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核甘酸分子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我們再進入</a:t>
            </a:r>
            <a:r>
              <a:rPr lang="zh-HK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核甘酸分子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吧 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!</a:t>
            </a:r>
            <a:endParaRPr lang="zh-HK" altLang="en-US" sz="36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 angstron (10^^-10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0"/>
            <a:ext cx="25202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TW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-10</a:t>
            </a:r>
          </a:p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</a:t>
            </a:r>
            <a:r>
              <a:rPr lang="en-CA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 Å</a:t>
            </a:r>
            <a:endParaRPr lang="zh-CN" altLang="pt-BR" sz="54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1000" y="4272677"/>
            <a:ext cx="8763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看看炭</a:t>
            </a:r>
            <a:r>
              <a:rPr lang="zh-HK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原子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的電子雲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(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地球上所有生物都由它做成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)</a:t>
            </a:r>
            <a:endParaRPr lang="en-US" altLang="zh-TW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你發覺它與天文望遠鏡觀賞宇宙時的境象相似嗎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???????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A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" y="0"/>
            <a:ext cx="2667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TW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-11</a:t>
            </a:r>
          </a:p>
          <a:p>
            <a:pPr algn="ctr"/>
            <a:r>
              <a:rPr lang="pt-BR" altLang="zh-TW" sz="32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 </a:t>
            </a:r>
            <a:r>
              <a:rPr lang="en-CA" altLang="zh-TW" sz="32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picometer</a:t>
            </a:r>
            <a:endParaRPr lang="zh-CN" altLang="pt-BR" sz="32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dir="18900000" algn="bl" rotWithShape="0">
                  <a:srgbClr val="FFFF00">
                    <a:alpha val="40000"/>
                  </a:srgbClr>
                </a:outerShdw>
              </a:effectLst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5196007"/>
            <a:ext cx="6695256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在</a:t>
            </a:r>
            <a:r>
              <a:rPr lang="zh-HK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原子的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世界裡</a:t>
            </a:r>
            <a:r>
              <a:rPr lang="en-CA" altLang="zh-TW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可以看見</a:t>
            </a:r>
            <a:r>
              <a:rPr lang="zh-HK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電子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環繞原子核心時產生</a:t>
            </a:r>
            <a:r>
              <a:rPr lang="zh-HK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質子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和</a:t>
            </a:r>
            <a:r>
              <a:rPr lang="zh-HK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中子</a:t>
            </a:r>
          </a:p>
          <a:p>
            <a:endParaRPr lang="en-US" altLang="zh-TW" sz="3000" b="1" dirty="0">
              <a:solidFill>
                <a:schemeClr val="bg1"/>
              </a:solidFill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1 picometer (10^^-12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186"/>
            <a:ext cx="9144000" cy="6886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2590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TW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TW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-12</a:t>
            </a:r>
          </a:p>
          <a:p>
            <a:pPr algn="ctr"/>
            <a:r>
              <a:rPr lang="pt-BR" altLang="zh-TW" sz="32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</a:t>
            </a:r>
            <a:r>
              <a:rPr lang="en-CA" altLang="zh-TW" sz="32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 picometer</a:t>
            </a:r>
            <a:endParaRPr lang="zh-CN" altLang="pt-BR" sz="3200" b="1" dirty="0">
              <a:solidFill>
                <a:srgbClr val="FF33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895600" y="152400"/>
            <a:ext cx="5607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電子</a:t>
            </a:r>
            <a:r>
              <a:rPr lang="zh-HK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運行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的</a:t>
            </a:r>
            <a:r>
              <a:rPr lang="zh-HK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軌道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與原子核心之間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好似有無限的空間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00 fermis (10^^-13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048000" y="304800"/>
            <a:ext cx="53263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我們可以見到原子的核心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…….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0"/>
            <a:ext cx="31242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-13</a:t>
            </a:r>
          </a:p>
          <a:p>
            <a:pPr algn="ctr"/>
            <a:r>
              <a:rPr lang="pt-BR" altLang="zh-CN" sz="32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100 </a:t>
            </a:r>
            <a:r>
              <a:rPr lang="en-CA" altLang="zh-CN" sz="3200" b="1" dirty="0" err="1" smtClean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famtometer</a:t>
            </a:r>
            <a:r>
              <a:rPr lang="en-CA" altLang="zh-CN" sz="3200" b="1" dirty="0" smtClean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 </a:t>
            </a:r>
            <a:r>
              <a:rPr lang="en-US" altLang="zh-TW" dirty="0">
                <a:ea typeface="新細明體" pitchFamily="18" charset="-120"/>
              </a:rPr>
              <a:t>1</a:t>
            </a:r>
            <a:r>
              <a:rPr lang="en-CA" altLang="zh-TW" dirty="0">
                <a:ea typeface="新細明體" pitchFamily="18" charset="-120"/>
              </a:rPr>
              <a:t> famtometer </a:t>
            </a:r>
            <a:r>
              <a:rPr lang="zh-TW" altLang="en-US" dirty="0">
                <a:ea typeface="新細明體" pitchFamily="18" charset="-120"/>
              </a:rPr>
              <a:t>＝</a:t>
            </a:r>
            <a:r>
              <a:rPr lang="en-US" altLang="zh-TW" dirty="0">
                <a:ea typeface="新細明體" pitchFamily="18" charset="-120"/>
              </a:rPr>
              <a:t>1000 </a:t>
            </a:r>
            <a:r>
              <a:rPr lang="en-CA" altLang="zh-TW" dirty="0">
                <a:ea typeface="新細明體" pitchFamily="18" charset="-120"/>
              </a:rPr>
              <a:t>picometer</a:t>
            </a:r>
            <a:endParaRPr lang="en-CA" altLang="zh-CN" dirty="0">
              <a:ea typeface="宋体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  <p:bldP spid="40964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 fermis (10^^-14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2465739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-14</a:t>
            </a:r>
          </a:p>
          <a:p>
            <a:pPr algn="ctr"/>
            <a:r>
              <a:rPr lang="pt-BR" altLang="zh-CN" sz="32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10 </a:t>
            </a:r>
            <a:r>
              <a:rPr lang="en-CA" altLang="zh-CN" sz="32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famtometer</a:t>
            </a:r>
            <a:endParaRPr lang="zh-CN" altLang="pt-BR" sz="3200" b="1" dirty="0">
              <a:solidFill>
                <a:srgbClr val="FF33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43200" y="152400"/>
            <a:ext cx="541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我們見到炭原子核心了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讓我們進入觀察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…</a:t>
            </a:r>
            <a:endParaRPr lang="en-US" altLang="zh-TW" sz="36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 fermi (10^^-15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2667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新細明體" pitchFamily="18" charset="-120"/>
                <a:ea typeface="新細明體" pitchFamily="18" charset="-120"/>
              </a:rPr>
              <a:t>-15</a:t>
            </a:r>
          </a:p>
          <a:p>
            <a:pPr algn="ctr"/>
            <a:r>
              <a:rPr lang="pt-BR" altLang="zh-CN" sz="3200" b="1" dirty="0">
                <a:solidFill>
                  <a:srgbClr val="FFFF00"/>
                </a:solidFill>
                <a:latin typeface="新細明體" pitchFamily="18" charset="-120"/>
                <a:ea typeface="新細明體" pitchFamily="18" charset="-120"/>
              </a:rPr>
              <a:t>1 </a:t>
            </a:r>
            <a:r>
              <a:rPr lang="en-CA" altLang="zh-CN" sz="3200" b="1" dirty="0">
                <a:solidFill>
                  <a:srgbClr val="FFFF00"/>
                </a:solidFill>
                <a:latin typeface="新細明體" pitchFamily="18" charset="-120"/>
                <a:ea typeface="新細明體" pitchFamily="18" charset="-120"/>
              </a:rPr>
              <a:t>famtometer</a:t>
            </a:r>
            <a:endParaRPr lang="zh-CN" altLang="pt-BR" sz="3200" b="1" dirty="0">
              <a:solidFill>
                <a:srgbClr val="FFFF00"/>
              </a:solidFill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5600" y="152400"/>
            <a:ext cx="632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現在我們進入科學世界的幻想</a:t>
            </a:r>
            <a:r>
              <a:rPr lang="en-CA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 與“</a:t>
            </a:r>
            <a:r>
              <a:rPr lang="zh-HK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質子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” 面對面</a:t>
            </a:r>
            <a:endParaRPr lang="pt-BR" altLang="zh-CN" sz="3000" b="1" dirty="0">
              <a:solidFill>
                <a:srgbClr val="FFFF00"/>
              </a:solidFill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00 attometers (10^^-16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28194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新細明體" pitchFamily="18" charset="-120"/>
                <a:ea typeface="新細明體" pitchFamily="18" charset="-120"/>
              </a:rPr>
              <a:t>-16</a:t>
            </a:r>
          </a:p>
          <a:p>
            <a:pPr algn="ctr"/>
            <a:r>
              <a:rPr lang="pt-BR" altLang="zh-CN" sz="3200" b="1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100 Atómeters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52400" y="4191000"/>
            <a:ext cx="8763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看到</a:t>
            </a:r>
            <a:r>
              <a:rPr lang="zh-HK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夸克微粒</a:t>
            </a:r>
            <a:r>
              <a:rPr lang="zh-CN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(</a:t>
            </a:r>
            <a:r>
              <a:rPr lang="en-CA" altLang="zh-CN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Quark Particle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)</a:t>
            </a:r>
            <a:r>
              <a:rPr lang="en-CA" altLang="zh-CN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 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所做成的</a:t>
            </a:r>
            <a:r>
              <a:rPr lang="zh-HK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質子</a:t>
            </a:r>
            <a:r>
              <a:rPr lang="en-CA" altLang="zh-CN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.</a:t>
            </a:r>
            <a:endParaRPr lang="en-US" altLang="zh-TW" sz="36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我們不能再深入了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因為我們已到逹物理世界已知的邊界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現今科學的極限</a:t>
            </a:r>
            <a:endParaRPr lang="en-US" altLang="zh-TW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609600" y="381000"/>
            <a:ext cx="8009384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tIns="0">
            <a:spAutoFit/>
          </a:bodyPr>
          <a:lstStyle/>
          <a:p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剛才的旅程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“微觀”只可以到 </a:t>
            </a:r>
            <a:r>
              <a:rPr lang="pt-BR" altLang="zh-CN" sz="3600" b="1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pt-BR" altLang="zh-CN" sz="3600" b="1" baseline="30000" dirty="0" smtClean="0">
                <a:latin typeface="楷体" pitchFamily="49" charset="-122"/>
                <a:ea typeface="楷体" pitchFamily="49" charset="-122"/>
              </a:rPr>
              <a:t>-16</a:t>
            </a:r>
            <a:r>
              <a:rPr lang="zh-TW" altLang="en-US" sz="3600" b="1" baseline="30000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en-CA" altLang="zh-TW" sz="3600" b="1" dirty="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 就到了極限</a:t>
            </a:r>
            <a:r>
              <a:rPr lang="en-CA" altLang="zh-TW" sz="3600" b="1" dirty="0" smtClean="0">
                <a:latin typeface="楷体" pitchFamily="49" charset="-122"/>
                <a:ea typeface="楷体" pitchFamily="49" charset="-122"/>
              </a:rPr>
              <a:t> (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起碼現今科學只明白到這裡</a:t>
            </a:r>
            <a:r>
              <a:rPr lang="en-CA" altLang="zh-TW" sz="36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 。</a:t>
            </a:r>
            <a:r>
              <a:rPr lang="en-CA" altLang="zh-TW" sz="36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但在“宏觀”時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 我們就去到</a:t>
            </a:r>
            <a:r>
              <a:rPr lang="en-CA" altLang="zh-TW" sz="36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pt-BR" altLang="zh-TW" sz="3600" b="1" dirty="0" smtClean="0">
                <a:latin typeface="楷体" pitchFamily="49" charset="-122"/>
                <a:ea typeface="楷体" pitchFamily="49" charset="-122"/>
              </a:rPr>
              <a:t>10</a:t>
            </a:r>
            <a:r>
              <a:rPr lang="pt-BR" altLang="zh-TW" sz="3600" b="1" baseline="40000" dirty="0" smtClean="0">
                <a:latin typeface="楷体" pitchFamily="49" charset="-122"/>
                <a:ea typeface="楷体" pitchFamily="49" charset="-122"/>
              </a:rPr>
              <a:t>23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 。</a:t>
            </a:r>
            <a:endParaRPr lang="en-US" altLang="zh-TW" sz="3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其實</a:t>
            </a:r>
            <a:r>
              <a:rPr lang="en-CA" altLang="zh-TW" sz="3600" b="1" dirty="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今天我們巳知的領域（界限），比上一個世紀，當時還未被證實、還未被相信的領域，一定超出很多，如果我們只是局限於人類以為巳知的界限，不打開心量的話，下一個世紀的啓發，從何而來呢？</a:t>
            </a:r>
            <a:endParaRPr lang="en-US" altLang="zh-TW" sz="2800" b="1" dirty="0" smtClean="0">
              <a:solidFill>
                <a:schemeClr val="bg1"/>
              </a:solidFill>
              <a:latin typeface="新細明體" pitchFamily="18" charset="-120"/>
              <a:ea typeface="新細明體" pitchFamily="18" charset="-12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 build="p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 meter (10^^1 m)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362200" y="304800"/>
            <a:ext cx="662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在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10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米高我們看見一束束的植物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251879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algn="l" rotWithShape="0">
                    <a:srgbClr val="FFFF00">
                      <a:alpha val="40000"/>
                    </a:srgbClr>
                  </a:outerShdw>
                </a:effectLst>
                <a:latin typeface="細明體" pitchFamily="49" charset="-120"/>
                <a:ea typeface="細明體" pitchFamily="49" charset="-120"/>
              </a:rPr>
              <a:t>10</a:t>
            </a:r>
            <a:r>
              <a:rPr lang="pt-BR" altLang="zh-CN" sz="5400" b="1" baseline="40000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algn="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</a:t>
            </a:r>
            <a:r>
              <a:rPr lang="pt-BR" altLang="zh-CN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algn="l" rotWithShape="0">
                    <a:srgbClr val="FFFF00">
                      <a:alpha val="40000"/>
                    </a:srgbClr>
                  </a:outerShdw>
                </a:effectLst>
                <a:latin typeface="細明體" pitchFamily="49" charset="-120"/>
                <a:ea typeface="細明體" pitchFamily="49" charset="-120"/>
              </a:rPr>
              <a:t> </a:t>
            </a:r>
          </a:p>
          <a:p>
            <a:pPr algn="ctr"/>
            <a:r>
              <a:rPr lang="pt-BR" altLang="zh-CN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algn="l" rotWithShape="0">
                    <a:srgbClr val="FFFF00">
                      <a:alpha val="40000"/>
                    </a:srgbClr>
                  </a:outerShdw>
                </a:effectLst>
                <a:latin typeface="細明體" pitchFamily="49" charset="-120"/>
                <a:ea typeface="細明體" pitchFamily="49" charset="-120"/>
              </a:rPr>
              <a:t>10 m</a:t>
            </a:r>
            <a:endParaRPr lang="zh-CN" altLang="pt-BR" sz="54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algn="l" rotWithShape="0">
                  <a:srgbClr val="FFFF00">
                    <a:alpha val="40000"/>
                  </a:srgbClr>
                </a:outerShdw>
              </a:effectLst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1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dirty="0" smtClean="0">
                <a:solidFill>
                  <a:srgbClr val="C00000"/>
                </a:solidFill>
              </a:rPr>
              <a:t>The Scale of the Universe</a:t>
            </a:r>
            <a:endParaRPr lang="en-CA" sz="60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43840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endParaRPr lang="en-CA" dirty="0" smtClean="0"/>
          </a:p>
          <a:p>
            <a:pPr algn="ctr"/>
            <a:r>
              <a:rPr lang="en-CA" sz="5400" dirty="0" smtClean="0"/>
              <a:t>http://</a:t>
            </a:r>
            <a:r>
              <a:rPr lang="en-CA" sz="5400" dirty="0" smtClean="0"/>
              <a:t>htwins.net/scale2</a:t>
            </a:r>
            <a:endParaRPr lang="en-CA" sz="5400" dirty="0"/>
          </a:p>
        </p:txBody>
      </p:sp>
    </p:spTree>
  </p:cSld>
  <p:clrMapOvr>
    <a:masterClrMapping/>
  </p:clrMapOvr>
  <p:transition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04800"/>
            <a:ext cx="8534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當我們飛出宇宙，深入質子的時候</a:t>
            </a:r>
            <a:endParaRPr lang="en-US" altLang="zh-TW" sz="3600" b="1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……</a:t>
            </a:r>
            <a:r>
              <a:rPr lang="zh-TW" altLang="en-US" sz="3600" b="1" dirty="0" smtClean="0">
                <a:latin typeface="楷体" pitchFamily="49" charset="-122"/>
                <a:ea typeface="楷体" pitchFamily="49" charset="-122"/>
              </a:rPr>
              <a:t>請想想</a:t>
            </a:r>
            <a:r>
              <a:rPr lang="en-US" altLang="zh-TW" sz="3600" b="1" dirty="0" smtClean="0">
                <a:latin typeface="楷体" pitchFamily="49" charset="-122"/>
                <a:ea typeface="楷体" pitchFamily="49" charset="-122"/>
              </a:rPr>
              <a:t>……</a:t>
            </a:r>
          </a:p>
          <a:p>
            <a:pPr algn="ctr"/>
            <a:endParaRPr lang="en-US" altLang="zh-TW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  你的位置在那裡 </a:t>
            </a:r>
            <a:r>
              <a:rPr lang="en-US" altLang="zh-TW" sz="3200" b="1" dirty="0" smtClean="0">
                <a:latin typeface="楷体" pitchFamily="49" charset="-122"/>
                <a:ea typeface="楷体" pitchFamily="49" charset="-122"/>
              </a:rPr>
              <a:t>?</a:t>
            </a:r>
          </a:p>
          <a:p>
            <a:pPr>
              <a:buFont typeface="Arial" pitchFamily="34" charset="0"/>
              <a:buChar char="•"/>
            </a:pPr>
            <a:endParaRPr lang="en-US" altLang="zh-TW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  你是向上還是向下望呢</a:t>
            </a:r>
            <a:r>
              <a:rPr lang="en-US" altLang="zh-TW" sz="3200" b="1" dirty="0" smtClean="0">
                <a:latin typeface="楷体" pitchFamily="49" charset="-122"/>
                <a:ea typeface="楷体" pitchFamily="49" charset="-122"/>
              </a:rPr>
              <a:t>?</a:t>
            </a:r>
          </a:p>
          <a:p>
            <a:pPr>
              <a:buFont typeface="Arial" pitchFamily="34" charset="0"/>
              <a:buChar char="•"/>
            </a:pPr>
            <a:endParaRPr lang="en-US" altLang="zh-TW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  你的邊界在那裡</a:t>
            </a:r>
            <a:r>
              <a:rPr lang="en-US" altLang="zh-TW" sz="3200" b="1" dirty="0" smtClean="0">
                <a:latin typeface="楷体" pitchFamily="49" charset="-122"/>
                <a:ea typeface="楷体" pitchFamily="49" charset="-122"/>
              </a:rPr>
              <a:t>?</a:t>
            </a:r>
          </a:p>
          <a:p>
            <a:pPr>
              <a:buFont typeface="Arial" pitchFamily="34" charset="0"/>
              <a:buChar char="•"/>
            </a:pPr>
            <a:endParaRPr lang="en-CA" sz="3200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  邊界以外還有甚麽嗎</a:t>
            </a:r>
            <a:r>
              <a:rPr lang="en-US" altLang="zh-TW" sz="3200" b="1" dirty="0" smtClean="0">
                <a:latin typeface="楷体" pitchFamily="49" charset="-122"/>
                <a:ea typeface="楷体" pitchFamily="49" charset="-122"/>
              </a:rPr>
              <a:t>?</a:t>
            </a:r>
          </a:p>
          <a:p>
            <a:pPr>
              <a:buFont typeface="Arial" pitchFamily="34" charset="0"/>
              <a:buChar char="•"/>
            </a:pPr>
            <a:endParaRPr lang="en-US" altLang="zh-TW" sz="3200" b="1" dirty="0" smtClean="0">
              <a:latin typeface="楷体" pitchFamily="49" charset="-122"/>
              <a:ea typeface="楷体" pitchFamily="49" charset="-122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  你的存在</a:t>
            </a:r>
            <a:r>
              <a:rPr lang="en-US" altLang="zh-TW" sz="3200" b="1" dirty="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與其它存在的</a:t>
            </a:r>
            <a:r>
              <a:rPr lang="en-US" altLang="zh-TW" sz="32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還有分別嗎 </a:t>
            </a:r>
            <a:r>
              <a:rPr lang="en-US" altLang="zh-TW" sz="3200" b="1" dirty="0" smtClean="0">
                <a:latin typeface="楷体" pitchFamily="49" charset="-122"/>
                <a:ea typeface="楷体" pitchFamily="49" charset="-122"/>
              </a:rPr>
              <a:t>?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066800"/>
            <a:ext cx="7848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請不要局限自己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, 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不要設一個特定的位置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(《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金剛經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云：應無所住而生其心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),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 將自己的心量推廣到無限無量</a:t>
            </a:r>
            <a:r>
              <a:rPr lang="en-US" altLang="zh-TW" sz="4000" b="1" dirty="0" smtClean="0">
                <a:latin typeface="楷体" pitchFamily="49" charset="-122"/>
                <a:ea typeface="楷体" pitchFamily="49" charset="-122"/>
              </a:rPr>
              <a:t>…………</a:t>
            </a:r>
            <a:r>
              <a:rPr lang="zh-TW" altLang="en-US" sz="4000" b="1" dirty="0" smtClean="0">
                <a:latin typeface="楷体" pitchFamily="49" charset="-122"/>
                <a:ea typeface="楷体" pitchFamily="49" charset="-122"/>
              </a:rPr>
              <a:t>看到的將是無限無量。</a:t>
            </a:r>
            <a:endParaRPr lang="en-US" altLang="zh-TW" sz="32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52400"/>
            <a:ext cx="7848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打開心量，我們的心，才不會被感情、感覺、感受所波動。</a:t>
            </a:r>
            <a:endParaRPr lang="en-US" altLang="zh-TW" sz="3200" b="1" dirty="0" smtClean="0">
              <a:latin typeface="楷体" pitchFamily="49" charset="-122"/>
              <a:ea typeface="楷体" pitchFamily="49" charset="-122"/>
            </a:endParaRPr>
          </a:p>
          <a:p>
            <a:endParaRPr lang="en-US" altLang="zh-TW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比如：</a:t>
            </a:r>
            <a:r>
              <a:rPr lang="en-CA" altLang="zh-TW" sz="3200" b="1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快樂 ˍ 悲傷</a:t>
            </a:r>
            <a:endParaRPr lang="en-CA" altLang="zh-TW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CA" altLang="zh-TW" sz="3200" b="1" dirty="0" smtClean="0">
                <a:latin typeface="楷体" pitchFamily="49" charset="-122"/>
                <a:ea typeface="楷体" pitchFamily="49" charset="-122"/>
              </a:rPr>
              <a:t>		</a:t>
            </a:r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輕鬆 ˍ 憂愁</a:t>
            </a:r>
            <a:endParaRPr lang="en-CA" altLang="zh-TW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CA" altLang="zh-TW" sz="3200" b="1" dirty="0" smtClean="0">
                <a:latin typeface="楷体" pitchFamily="49" charset="-122"/>
                <a:ea typeface="楷体" pitchFamily="49" charset="-122"/>
              </a:rPr>
              <a:t>		</a:t>
            </a:r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平淡 ˍ 精彩</a:t>
            </a:r>
            <a:endParaRPr lang="en-CA" altLang="zh-TW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CA" altLang="zh-TW" sz="3200" b="1" dirty="0" smtClean="0">
                <a:latin typeface="楷体" pitchFamily="49" charset="-122"/>
                <a:ea typeface="楷体" pitchFamily="49" charset="-122"/>
              </a:rPr>
              <a:t>		  </a:t>
            </a:r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生 ˍ 死</a:t>
            </a:r>
            <a:endParaRPr lang="en-US" altLang="zh-TW" sz="32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這不是叫大家麻木不仁，而是要以更大的愛心、悲心去包融（寛恕、感恩）我們生活中面對的人、事、物、知、不知、明、不明的一切，從「我」為中心的問題</a:t>
            </a:r>
            <a:r>
              <a:rPr lang="en-US" altLang="zh-TW" sz="3200" b="1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煩惱</a:t>
            </a:r>
            <a:r>
              <a:rPr lang="en-US" altLang="zh-TW" sz="3200" b="1" dirty="0" smtClean="0">
                <a:latin typeface="楷体" pitchFamily="49" charset="-122"/>
                <a:ea typeface="楷体" pitchFamily="49" charset="-122"/>
              </a:rPr>
              <a:t>)</a:t>
            </a:r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變成不是問題。問題減少</a:t>
            </a:r>
            <a:r>
              <a:rPr lang="en-US" altLang="zh-TW" sz="32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3200" b="1" dirty="0" smtClean="0">
                <a:latin typeface="楷体" pitchFamily="49" charset="-122"/>
                <a:ea typeface="楷体" pitchFamily="49" charset="-122"/>
              </a:rPr>
              <a:t>才可以以平靜的心，來感受真正的生命意義和價值。 </a:t>
            </a:r>
            <a:endParaRPr lang="en-US" altLang="zh-TW" sz="32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/>
          </p:cNvSpPr>
          <p:nvPr>
            <p:ph type="title"/>
          </p:nvPr>
        </p:nvSpPr>
        <p:spPr>
          <a:xfrm>
            <a:off x="3048000" y="0"/>
            <a:ext cx="2819400" cy="1052513"/>
          </a:xfrm>
        </p:spPr>
        <p:txBody>
          <a:bodyPr>
            <a:noAutofit/>
          </a:bodyPr>
          <a:lstStyle/>
          <a:p>
            <a:pPr eaLnBrk="1" hangingPunct="1"/>
            <a:r>
              <a:rPr lang="zh-TW" altLang="en-US" sz="7200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總結</a:t>
            </a:r>
            <a:endParaRPr lang="en-CA" sz="7200" dirty="0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88067" name="Rectangle 3"/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5105400"/>
          </a:xfrm>
        </p:spPr>
        <p:txBody>
          <a:bodyPr>
            <a:noAutofit/>
          </a:bodyPr>
          <a:lstStyle/>
          <a:p>
            <a:pPr eaLnBrk="1" hangingPunct="1"/>
            <a:r>
              <a:rPr lang="en-CA" sz="36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無限</a:t>
            </a:r>
            <a:r>
              <a:rPr lang="en-CA" sz="3600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是建築於陜窄思想的概念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(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因為從</a:t>
            </a:r>
            <a:r>
              <a:rPr lang="en-CA" sz="36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有限</a:t>
            </a:r>
            <a:r>
              <a:rPr lang="en-CA" sz="3600" dirty="0" smtClean="0">
                <a:latin typeface="楷体" pitchFamily="49" charset="-122"/>
                <a:ea typeface="楷体" pitchFamily="49" charset="-122"/>
              </a:rPr>
              <a:t>”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思想而產生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)</a:t>
            </a:r>
            <a:endParaRPr lang="en-CA" sz="3600" dirty="0" smtClean="0">
              <a:latin typeface="楷体" pitchFamily="49" charset="-122"/>
              <a:ea typeface="楷体" pitchFamily="49" charset="-122"/>
            </a:endParaRPr>
          </a:p>
          <a:p>
            <a:pPr eaLnBrk="1" hangingPunct="1"/>
            <a:r>
              <a:rPr lang="en-CA" sz="36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有限</a:t>
            </a:r>
            <a:r>
              <a:rPr lang="en-CA" sz="3600" dirty="0" smtClean="0">
                <a:latin typeface="楷体" pitchFamily="49" charset="-122"/>
                <a:ea typeface="楷体" pitchFamily="49" charset="-122"/>
              </a:rPr>
              <a:t>” 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與</a:t>
            </a:r>
            <a:r>
              <a:rPr lang="en-CA" sz="3600" dirty="0" smtClean="0">
                <a:latin typeface="楷体" pitchFamily="49" charset="-122"/>
                <a:ea typeface="楷体" pitchFamily="49" charset="-122"/>
              </a:rPr>
              <a:t> “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無限</a:t>
            </a:r>
            <a:r>
              <a:rPr lang="en-CA" sz="3600" dirty="0" smtClean="0">
                <a:latin typeface="楷体" pitchFamily="49" charset="-122"/>
                <a:ea typeface="楷体" pitchFamily="49" charset="-122"/>
              </a:rPr>
              <a:t>” 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不是相對的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而是</a:t>
            </a:r>
            <a:r>
              <a:rPr lang="zh-HK" altLang="en-US" sz="3600" dirty="0" smtClean="0">
                <a:latin typeface="楷体" pitchFamily="49" charset="-122"/>
                <a:ea typeface="楷体" pitchFamily="49" charset="-122"/>
              </a:rPr>
              <a:t>彼此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一樣的情况</a:t>
            </a:r>
            <a:r>
              <a:rPr lang="en-CA" sz="3600" dirty="0" smtClean="0">
                <a:latin typeface="楷体" pitchFamily="49" charset="-122"/>
                <a:ea typeface="楷体" pitchFamily="49" charset="-122"/>
              </a:rPr>
              <a:t>; 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它們的概念</a:t>
            </a:r>
            <a:r>
              <a:rPr lang="zh-HK" altLang="en-US" sz="3600" dirty="0" smtClean="0">
                <a:latin typeface="楷体" pitchFamily="49" charset="-122"/>
                <a:ea typeface="楷体" pitchFamily="49" charset="-122"/>
              </a:rPr>
              <a:t>變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化在於你的思想開放幾多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;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 所以它們是相關</a:t>
            </a:r>
            <a:r>
              <a:rPr lang="zh-HK" altLang="en-US" sz="3600" dirty="0" smtClean="0">
                <a:latin typeface="楷体" pitchFamily="49" charset="-122"/>
                <a:ea typeface="楷体" pitchFamily="49" charset="-122"/>
              </a:rPr>
              <a:t>的</a:t>
            </a:r>
            <a:endParaRPr lang="en-CA" sz="3600" dirty="0" smtClean="0">
              <a:latin typeface="楷体" pitchFamily="49" charset="-122"/>
              <a:ea typeface="楷体" pitchFamily="49" charset="-122"/>
            </a:endParaRPr>
          </a:p>
          <a:p>
            <a:pPr eaLnBrk="1" hangingPunct="1"/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抽象概念</a:t>
            </a:r>
            <a:r>
              <a:rPr lang="en-US" altLang="zh-TW" sz="3600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就如</a:t>
            </a:r>
            <a:r>
              <a:rPr lang="en-CA" sz="3600" dirty="0" smtClean="0">
                <a:latin typeface="楷体" pitchFamily="49" charset="-122"/>
                <a:ea typeface="楷体" pitchFamily="49" charset="-122"/>
              </a:rPr>
              <a:t>“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無限</a:t>
            </a:r>
            <a:r>
              <a:rPr lang="en-CA" sz="3600" dirty="0" smtClean="0">
                <a:latin typeface="楷体" pitchFamily="49" charset="-122"/>
                <a:ea typeface="楷体" pitchFamily="49" charset="-122"/>
              </a:rPr>
              <a:t>”( quantify ) </a:t>
            </a:r>
            <a:r>
              <a:rPr lang="zh-TW" altLang="en-US" sz="3600" dirty="0" smtClean="0">
                <a:latin typeface="楷体" pitchFamily="49" charset="-122"/>
                <a:ea typeface="楷体" pitchFamily="49" charset="-122"/>
              </a:rPr>
              <a:t>可以引入新的量度單位把它量化出來</a:t>
            </a:r>
            <a:endParaRPr lang="en-CA" sz="3600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0 meters (10^^2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309756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algn="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algn="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2</a:t>
            </a:r>
          </a:p>
          <a:p>
            <a:pPr algn="ctr"/>
            <a:r>
              <a:rPr lang="pt-BR" altLang="zh-CN" sz="5400" b="1" dirty="0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algn="l" rotWithShape="0">
                    <a:srgbClr val="FFFF00">
                      <a:alpha val="40000"/>
                    </a:srgbClr>
                  </a:outerShdw>
                </a:effectLst>
                <a:latin typeface="細明體" pitchFamily="49" charset="-120"/>
                <a:ea typeface="細明體" pitchFamily="49" charset="-120"/>
              </a:rPr>
              <a:t>100 m</a:t>
            </a:r>
            <a:endParaRPr lang="zh-CN" altLang="pt-BR" sz="5400" b="1" dirty="0">
              <a:ln>
                <a:solidFill>
                  <a:schemeClr val="bg1"/>
                </a:solidFill>
              </a:ln>
              <a:solidFill>
                <a:srgbClr val="FF3300"/>
              </a:solidFill>
              <a:effectLst>
                <a:outerShdw blurRad="50800" dist="38100" algn="l" rotWithShape="0">
                  <a:srgbClr val="FFFF00">
                    <a:alpha val="40000"/>
                  </a:srgbClr>
                </a:outerShdw>
              </a:effectLst>
              <a:latin typeface="細明體" pitchFamily="49" charset="-120"/>
              <a:ea typeface="細明體" pitchFamily="49" charset="-120"/>
            </a:endParaRPr>
          </a:p>
          <a:p>
            <a:pPr algn="ctr"/>
            <a:r>
              <a:rPr lang="pt-BR" altLang="zh-CN" sz="2800" b="1" dirty="0"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 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895600" y="228600"/>
            <a:ext cx="5410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在這高度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楷体" pitchFamily="49" charset="-122"/>
                <a:ea typeface="楷体" pitchFamily="49" charset="-122"/>
              </a:rPr>
              <a:t>看見植物的邊界和一些建築物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 kilometer (10^^3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187220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3</a:t>
            </a:r>
          </a:p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 km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133600" y="152400"/>
            <a:ext cx="6629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現在以從米轉到千米，</a:t>
            </a:r>
            <a:endParaRPr lang="en-US" altLang="zh-TW" sz="3600" b="1" dirty="0" smtClean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在這距離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,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我們須要降落傘了</a:t>
            </a:r>
            <a:endParaRPr lang="pt-BR" altLang="zh-TW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0 kilometers (10^^4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23397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4</a:t>
            </a:r>
          </a:p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 km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514600" y="457200"/>
            <a:ext cx="4876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我們只看見城市的外貎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100 kilometers (10^^5 m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22907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</a:t>
            </a:r>
            <a:r>
              <a:rPr lang="pt-BR" altLang="zh-CN" sz="5400" b="1" baseline="40000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latin typeface="新細明體" pitchFamily="18" charset="-120"/>
                <a:ea typeface="新細明體" pitchFamily="18" charset="-120"/>
              </a:rPr>
              <a:t>5</a:t>
            </a:r>
          </a:p>
          <a:p>
            <a:pPr algn="ctr"/>
            <a:r>
              <a:rPr lang="pt-BR" altLang="zh-CN" sz="54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100 </a:t>
            </a:r>
            <a:r>
              <a:rPr lang="pt-BR" altLang="zh-CN" sz="4000" b="1" dirty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18900000" algn="bl" rotWithShape="0">
                    <a:srgbClr val="FFFF00">
                      <a:alpha val="40000"/>
                    </a:srgbClr>
                  </a:outerShdw>
                </a:effectLst>
                <a:latin typeface="新細明體" pitchFamily="18" charset="-120"/>
                <a:ea typeface="新細明體" pitchFamily="18" charset="-120"/>
              </a:rPr>
              <a:t>km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90800" y="457200"/>
            <a:ext cx="594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看見的是美國 </a:t>
            </a:r>
            <a:r>
              <a:rPr lang="en-US" altLang="zh-TW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Florida </a:t>
            </a:r>
            <a:r>
              <a:rPr lang="zh-TW" alt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楷体" pitchFamily="49" charset="-122"/>
                <a:ea typeface="楷体" pitchFamily="49" charset="-122"/>
              </a:rPr>
              <a:t>州了</a:t>
            </a:r>
            <a:endParaRPr lang="pt-BR" altLang="zh-CN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</TotalTime>
  <Words>1424</Words>
  <Application>Microsoft Office PowerPoint</Application>
  <PresentationFormat>On-screen Show (4:3)</PresentationFormat>
  <Paragraphs>208</Paragraphs>
  <Slides>54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開經偈</vt:lpstr>
      <vt:lpstr>“形而上學”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總結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如何將心量打開</dc:title>
  <dc:creator>Simon</dc:creator>
  <cp:lastModifiedBy>Tammy</cp:lastModifiedBy>
  <cp:revision>184</cp:revision>
  <dcterms:created xsi:type="dcterms:W3CDTF">2006-08-16T00:00:00Z</dcterms:created>
  <dcterms:modified xsi:type="dcterms:W3CDTF">2012-04-08T21:03:28Z</dcterms:modified>
</cp:coreProperties>
</file>